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7" r:id="rId2"/>
  </p:sldIdLst>
  <p:sldSz cx="7561263" cy="10693400"/>
  <p:notesSz cx="6858000" cy="9144000"/>
  <p:defaultTextStyle>
    <a:defPPr>
      <a:defRPr lang="en-US"/>
    </a:defPPr>
    <a:lvl1pPr marL="0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oe Colver" initials="ZC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3C"/>
    <a:srgbClr val="4393D7"/>
    <a:srgbClr val="52A5DF"/>
    <a:srgbClr val="C8102E"/>
    <a:srgbClr val="333F48"/>
    <a:srgbClr val="62B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5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-3384" y="-120"/>
      </p:cViewPr>
      <p:guideLst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commentAuthors" Target="commentAuthor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23733" y="3380430"/>
            <a:ext cx="2778166" cy="1240645"/>
          </a:xfrm>
        </p:spPr>
        <p:txBody>
          <a:bodyPr lIns="0" rIns="0" anchor="ctr" anchorCtr="0">
            <a:noAutofit/>
          </a:bodyPr>
          <a:lstStyle>
            <a:lvl1pPr algn="l">
              <a:defRPr sz="36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23734" y="4750509"/>
            <a:ext cx="2772464" cy="586650"/>
          </a:xfrm>
        </p:spPr>
        <p:txBody>
          <a:bodyPr lIns="0" rIns="0" anchor="ctr" anchorCtr="0">
            <a:noAutofit/>
          </a:bodyPr>
          <a:lstStyle>
            <a:lvl1pPr marL="0" indent="0" algn="l">
              <a:buNone/>
              <a:defRPr sz="2100">
                <a:solidFill>
                  <a:srgbClr val="BC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21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Date or Sub-title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368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6593" y="2945637"/>
            <a:ext cx="5934991" cy="1024784"/>
          </a:xfrm>
        </p:spPr>
        <p:txBody>
          <a:bodyPr/>
          <a:lstStyle>
            <a:lvl1pPr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2392" y="4059531"/>
            <a:ext cx="210035" cy="4887279"/>
          </a:xfrm>
        </p:spPr>
        <p:txBody>
          <a:bodyPr/>
          <a:lstStyle>
            <a:lvl1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i="1" kern="1200" dirty="0" smtClean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tabLst/>
              <a:defRPr lang="en-US" sz="1600" b="0" i="1" kern="1200" dirty="0" smtClean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i="1" kern="1200" dirty="0" smtClean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i="1" kern="1200" dirty="0" smtClean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i="1" kern="1200" dirty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01</a:t>
            </a:r>
          </a:p>
          <a:p>
            <a:pPr lvl="1"/>
            <a:r>
              <a:rPr lang="en-US" dirty="0" smtClean="0"/>
              <a:t>02</a:t>
            </a:r>
          </a:p>
          <a:p>
            <a:pPr lvl="2"/>
            <a:r>
              <a:rPr lang="en-US" dirty="0" smtClean="0"/>
              <a:t>03</a:t>
            </a:r>
          </a:p>
          <a:p>
            <a:pPr lvl="3"/>
            <a:r>
              <a:rPr lang="en-US" dirty="0" smtClean="0"/>
              <a:t>04</a:t>
            </a:r>
          </a:p>
          <a:p>
            <a:pPr lvl="4"/>
            <a:r>
              <a:rPr lang="en-US" dirty="0" smtClean="0"/>
              <a:t>05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7E9E-228A-44BC-9DA8-0F448358108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760328" y="4059532"/>
            <a:ext cx="3663012" cy="4875399"/>
          </a:xfrm>
        </p:spPr>
        <p:txBody>
          <a:bodyPr/>
          <a:lstStyle>
            <a:lvl1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tabLst/>
              <a:defRPr lang="en-US" sz="1600" b="0" kern="120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marR="0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 lang="en-US" sz="1600" b="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1"/>
            <a:r>
              <a:rPr lang="en-US" dirty="0" smtClean="0"/>
              <a:t>Content 1</a:t>
            </a:r>
          </a:p>
          <a:p>
            <a:pPr marL="0" marR="0" lvl="3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/>
            </a:pPr>
            <a:r>
              <a:rPr lang="en-US" dirty="0" smtClean="0"/>
              <a:t>Content 1</a:t>
            </a:r>
          </a:p>
          <a:p>
            <a:pPr marL="0" marR="0" lvl="3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/>
            </a:pPr>
            <a:r>
              <a:rPr lang="en-US" dirty="0" smtClean="0"/>
              <a:t>Content 1</a:t>
            </a:r>
          </a:p>
          <a:p>
            <a:pPr marL="0" marR="0" lvl="3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/>
            </a:pPr>
            <a:r>
              <a:rPr lang="en-US" dirty="0" smtClean="0"/>
              <a:t>Content 1</a:t>
            </a:r>
          </a:p>
          <a:p>
            <a:pPr marL="0" marR="0" lvl="3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/>
            </a:pPr>
            <a:r>
              <a:rPr lang="en-US" dirty="0" smtClean="0"/>
              <a:t>Content 1</a:t>
            </a:r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4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299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Header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02781" indent="-202781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5562" indent="-202781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tabLst/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608343" indent="-202781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825608" indent="-217265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028389" indent="-202781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Level 1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7E9E-228A-44BC-9DA8-0F4483581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33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2053"/>
              </a:spcAft>
              <a:buSzPct val="80000"/>
              <a:buFontTx/>
              <a:buNone/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6402" indent="-206402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12804" indent="-206402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19206" indent="-206402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14745" indent="-195539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Paragraph</a:t>
            </a:r>
          </a:p>
          <a:p>
            <a:pPr lvl="1"/>
            <a:r>
              <a:rPr lang="en-US" dirty="0" smtClean="0"/>
              <a:t>To create a bullet after paragraph text – use the tab key or bullet indent as for creating a sub bullet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dirty="0" smtClean="0"/>
              <a:t>Level 3</a:t>
            </a:r>
          </a:p>
          <a:p>
            <a:pPr lvl="4"/>
            <a:r>
              <a:rPr lang="en-US" dirty="0" smtClean="0"/>
              <a:t>Level 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7E9E-228A-44BC-9DA8-0F4483581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703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Header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7E9E-228A-44BC-9DA8-0F4483581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4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0" y="2049568"/>
            <a:ext cx="7561263" cy="0"/>
          </a:xfrm>
          <a:prstGeom prst="line">
            <a:avLst/>
          </a:prstGeom>
          <a:ln w="3175">
            <a:solidFill>
              <a:srgbClr val="BC00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063" y="727746"/>
            <a:ext cx="5934991" cy="1024784"/>
          </a:xfrm>
          <a:prstGeom prst="rect">
            <a:avLst/>
          </a:prstGeom>
        </p:spPr>
        <p:txBody>
          <a:bodyPr vert="horz" lIns="0" tIns="52144" rIns="0" bIns="52144" rtlCol="0" anchor="t" anchorCtr="0">
            <a:noAutofit/>
          </a:bodyPr>
          <a:lstStyle/>
          <a:p>
            <a:r>
              <a:rPr lang="en-US" dirty="0" smtClean="0"/>
              <a:t>Insert header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5" y="2866425"/>
            <a:ext cx="6805136" cy="6341781"/>
          </a:xfrm>
          <a:prstGeom prst="rect">
            <a:avLst/>
          </a:prstGeom>
        </p:spPr>
        <p:txBody>
          <a:bodyPr vert="horz" lIns="0" tIns="52144" rIns="0" bIns="52144" rtlCol="0">
            <a:normAutofit/>
          </a:bodyPr>
          <a:lstStyle/>
          <a:p>
            <a:pPr lvl="0"/>
            <a:r>
              <a:rPr lang="en-US" dirty="0" smtClean="0"/>
              <a:t>Level 1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9377" y="9534949"/>
            <a:ext cx="526400" cy="440608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37E9E-228A-44BC-9DA8-0F44835810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8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1042873" rtl="0" eaLnBrk="1" latinLnBrk="0" hangingPunct="1">
        <a:spcBef>
          <a:spcPct val="0"/>
        </a:spcBef>
        <a:buNone/>
        <a:defRPr sz="3200" b="1" kern="1200">
          <a:solidFill>
            <a:srgbClr val="BC003C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06402" indent="-206402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412804" indent="-206402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619206" indent="-206402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814745" indent="-195539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1021147" indent="-206402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5pPr>
      <a:lvl6pPr marL="2867901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v.uk/workplacepensi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20999" y="694711"/>
            <a:ext cx="6555898" cy="9694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Mr</a:t>
            </a:r>
            <a:r>
              <a:rPr lang="en-US" sz="1200" dirty="0"/>
              <a:t> John Smith</a:t>
            </a:r>
          </a:p>
          <a:p>
            <a:r>
              <a:rPr lang="en-US" sz="1200" dirty="0"/>
              <a:t>London United Kingdom WC2N </a:t>
            </a:r>
            <a:r>
              <a:rPr lang="en-US" sz="1200" dirty="0" smtClean="0"/>
              <a:t>6LE</a:t>
            </a:r>
          </a:p>
          <a:p>
            <a:endParaRPr lang="en-US" sz="1200" dirty="0"/>
          </a:p>
          <a:p>
            <a:r>
              <a:rPr lang="en-US" sz="1200" dirty="0"/>
              <a:t>02/06/</a:t>
            </a:r>
            <a:r>
              <a:rPr lang="en-US" sz="1200" dirty="0" smtClean="0"/>
              <a:t>2015</a:t>
            </a:r>
            <a:endParaRPr lang="en-US" sz="1200" dirty="0"/>
          </a:p>
          <a:p>
            <a:endParaRPr lang="en-US" sz="1200" dirty="0"/>
          </a:p>
          <a:p>
            <a:r>
              <a:rPr lang="en-US" sz="1200" b="1" dirty="0">
                <a:solidFill>
                  <a:srgbClr val="BC003C"/>
                </a:solidFill>
              </a:rPr>
              <a:t>Automatic Enrolment (3) 's pension scheme - A change in the law that affects </a:t>
            </a:r>
            <a:r>
              <a:rPr lang="en-US" sz="1200" b="1" dirty="0" smtClean="0">
                <a:solidFill>
                  <a:srgbClr val="BC003C"/>
                </a:solidFill>
              </a:rPr>
              <a:t>you</a:t>
            </a:r>
          </a:p>
          <a:p>
            <a:endParaRPr lang="en-US" sz="1200" dirty="0"/>
          </a:p>
          <a:p>
            <a:r>
              <a:rPr lang="en-US" sz="1200" dirty="0"/>
              <a:t>Dear </a:t>
            </a:r>
            <a:r>
              <a:rPr lang="en-US" sz="1200" dirty="0" err="1"/>
              <a:t>Mr</a:t>
            </a:r>
            <a:r>
              <a:rPr lang="en-US" sz="1200" dirty="0"/>
              <a:t> John </a:t>
            </a:r>
            <a:r>
              <a:rPr lang="en-US" sz="1200" dirty="0" smtClean="0"/>
              <a:t>Smith</a:t>
            </a:r>
          </a:p>
          <a:p>
            <a:endParaRPr lang="en-US" sz="1200" dirty="0"/>
          </a:p>
          <a:p>
            <a:r>
              <a:rPr lang="en-US" sz="1200" dirty="0"/>
              <a:t>Automatic Enrolment is coming - 01/07/</a:t>
            </a:r>
            <a:r>
              <a:rPr lang="en-US" sz="1200" dirty="0" smtClean="0"/>
              <a:t>2015</a:t>
            </a:r>
          </a:p>
          <a:p>
            <a:endParaRPr lang="en-US" sz="1200" dirty="0"/>
          </a:p>
          <a:p>
            <a:r>
              <a:rPr lang="en-US" sz="1200" dirty="0"/>
              <a:t>The government has introduced some new legislation that requires all employers to automatically </a:t>
            </a:r>
            <a:r>
              <a:rPr lang="en-US" sz="1200" dirty="0" err="1"/>
              <a:t>enrol</a:t>
            </a:r>
            <a:r>
              <a:rPr lang="en-US" sz="1200" dirty="0"/>
              <a:t> employees onto a workplace pension scheme, if</a:t>
            </a:r>
          </a:p>
          <a:p>
            <a:r>
              <a:rPr lang="en-US" sz="1200" dirty="0"/>
              <a:t>they meet certain criteria</a:t>
            </a:r>
            <a:r>
              <a:rPr lang="en-US" sz="1200" dirty="0" smtClean="0"/>
              <a:t>.</a:t>
            </a:r>
          </a:p>
          <a:p>
            <a:endParaRPr lang="en-US" sz="1200" dirty="0"/>
          </a:p>
          <a:p>
            <a:r>
              <a:rPr lang="en-US" sz="1200" dirty="0"/>
              <a:t>Employees will be </a:t>
            </a:r>
            <a:r>
              <a:rPr lang="en-US" sz="1200" dirty="0" err="1"/>
              <a:t>categorised</a:t>
            </a:r>
            <a:r>
              <a:rPr lang="en-US" sz="1200" dirty="0"/>
              <a:t> into the following</a:t>
            </a:r>
            <a:r>
              <a:rPr lang="en-US" sz="1200" dirty="0" smtClean="0"/>
              <a:t>:</a:t>
            </a:r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  <a:p>
            <a:pPr marL="171450" indent="-171450">
              <a:buFont typeface="Arial"/>
              <a:buChar char="•"/>
            </a:pPr>
            <a:endParaRPr lang="en-US" sz="1200" dirty="0" smtClean="0"/>
          </a:p>
          <a:p>
            <a:pPr marL="171450" indent="-171450">
              <a:buFont typeface="Arial"/>
              <a:buChar char="•"/>
            </a:pPr>
            <a:endParaRPr lang="en-US" sz="1200" dirty="0"/>
          </a:p>
          <a:p>
            <a:pPr marL="171450" indent="-171450">
              <a:buFont typeface="Arial"/>
              <a:buChar char="•"/>
            </a:pPr>
            <a:endParaRPr lang="en-US" sz="1200" dirty="0"/>
          </a:p>
          <a:p>
            <a:r>
              <a:rPr lang="en-US" sz="1200" dirty="0"/>
              <a:t>You will be assessed on these values at a pro-rated amount, according to your pay period. If you are assessed as an Eligible Jobholder you will </a:t>
            </a:r>
            <a:r>
              <a:rPr lang="en-US" sz="1200" dirty="0" smtClean="0"/>
              <a:t>be automatically </a:t>
            </a:r>
            <a:r>
              <a:rPr lang="en-US" sz="1200" dirty="0"/>
              <a:t>enrolled into the relevant pension scheme</a:t>
            </a:r>
            <a:r>
              <a:rPr lang="en-US" sz="1200" dirty="0" smtClean="0"/>
              <a:t>.</a:t>
            </a:r>
          </a:p>
          <a:p>
            <a:endParaRPr lang="en-US" sz="1200" dirty="0"/>
          </a:p>
          <a:p>
            <a:r>
              <a:rPr lang="en-US" sz="1200" dirty="0"/>
              <a:t>If you are assessed as a Non-eligible Jobholder or an Entitled Worker, you will have the right to become a member of a workplace pension scheme, </a:t>
            </a:r>
            <a:r>
              <a:rPr lang="en-US" sz="1200" dirty="0" smtClean="0"/>
              <a:t>but you </a:t>
            </a:r>
            <a:r>
              <a:rPr lang="en-US" sz="1200" dirty="0"/>
              <a:t>will not be automatically enrolled</a:t>
            </a:r>
            <a:r>
              <a:rPr lang="en-US" sz="1200" dirty="0" smtClean="0"/>
              <a:t>.</a:t>
            </a:r>
          </a:p>
          <a:p>
            <a:endParaRPr lang="en-US" sz="1200" dirty="0"/>
          </a:p>
          <a:p>
            <a:r>
              <a:rPr lang="en-US" sz="1200" dirty="0"/>
              <a:t>These changes are taking effect from 01/07/2015</a:t>
            </a:r>
            <a:r>
              <a:rPr lang="en-US" sz="1200" dirty="0" smtClean="0"/>
              <a:t>.</a:t>
            </a:r>
          </a:p>
          <a:p>
            <a:endParaRPr lang="en-US" sz="1200" dirty="0"/>
          </a:p>
          <a:p>
            <a:r>
              <a:rPr lang="en-US" sz="1200" b="1" dirty="0">
                <a:solidFill>
                  <a:srgbClr val="BC003C"/>
                </a:solidFill>
              </a:rPr>
              <a:t>What do I need to do</a:t>
            </a:r>
            <a:r>
              <a:rPr lang="en-US" sz="1200" b="1" dirty="0" smtClean="0">
                <a:solidFill>
                  <a:srgbClr val="BC003C"/>
                </a:solidFill>
              </a:rPr>
              <a:t>?</a:t>
            </a:r>
          </a:p>
          <a:p>
            <a:endParaRPr lang="en-US" sz="1200" dirty="0"/>
          </a:p>
          <a:p>
            <a:r>
              <a:rPr lang="en-US" sz="1200" dirty="0"/>
              <a:t>At the moment nothing, further </a:t>
            </a:r>
            <a:r>
              <a:rPr lang="en-US" sz="1200" dirty="0" smtClean="0"/>
              <a:t>communication </a:t>
            </a:r>
            <a:r>
              <a:rPr lang="en-US" sz="1200" dirty="0"/>
              <a:t>will be sent out to inform you how automatic enrolment will affect you and your rights</a:t>
            </a:r>
            <a:r>
              <a:rPr lang="en-US" sz="1200" dirty="0" smtClean="0"/>
              <a:t>.</a:t>
            </a:r>
          </a:p>
          <a:p>
            <a:endParaRPr lang="en-US" sz="1200" dirty="0"/>
          </a:p>
          <a:p>
            <a:r>
              <a:rPr lang="en-US" sz="1200" dirty="0"/>
              <a:t>If you would like to learn more about automatic enrolment please visit</a:t>
            </a:r>
            <a:r>
              <a:rPr lang="en-US" sz="1200" dirty="0" smtClean="0"/>
              <a:t>:</a:t>
            </a:r>
          </a:p>
          <a:p>
            <a:endParaRPr lang="en-US" sz="1200" dirty="0"/>
          </a:p>
          <a:p>
            <a:r>
              <a:rPr lang="en-US" sz="1200" dirty="0">
                <a:hlinkClick r:id="rId2"/>
              </a:rPr>
              <a:t>www.gov.uk/</a:t>
            </a:r>
            <a:r>
              <a:rPr lang="en-US" sz="1200" dirty="0" smtClean="0">
                <a:hlinkClick r:id="rId2"/>
              </a:rPr>
              <a:t>workplacepensions</a:t>
            </a:r>
            <a:endParaRPr lang="en-US" sz="1200" dirty="0" smtClean="0"/>
          </a:p>
          <a:p>
            <a:endParaRPr lang="en-US" sz="1200" dirty="0"/>
          </a:p>
          <a:p>
            <a:r>
              <a:rPr lang="en-US" sz="1200" dirty="0"/>
              <a:t>Yours sincerely</a:t>
            </a:r>
            <a:r>
              <a:rPr lang="en-US" sz="1200" dirty="0" smtClean="0"/>
              <a:t>,</a:t>
            </a:r>
          </a:p>
          <a:p>
            <a:endParaRPr lang="en-US" sz="1200" dirty="0"/>
          </a:p>
          <a:p>
            <a:r>
              <a:rPr lang="en-US" sz="1200" dirty="0"/>
              <a:t>Test</a:t>
            </a:r>
            <a:endParaRPr lang="en-US" sz="12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523361"/>
              </p:ext>
            </p:extLst>
          </p:nvPr>
        </p:nvGraphicFramePr>
        <p:xfrm>
          <a:off x="597644" y="3886809"/>
          <a:ext cx="6221900" cy="19654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55805"/>
                <a:gridCol w="988698"/>
                <a:gridCol w="988699"/>
                <a:gridCol w="988698"/>
              </a:tblGrid>
              <a:tr h="349999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Age Range -&gt; Earnings</a:t>
                      </a:r>
                      <a:endParaRPr lang="en-US" sz="1400" dirty="0"/>
                    </a:p>
                  </a:txBody>
                  <a:tcPr>
                    <a:solidFill>
                      <a:srgbClr val="BC003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104287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16-21           22-SPA*         SPA*-74</a:t>
                      </a:r>
                      <a:endParaRPr lang="en-US" sz="1400" dirty="0" smtClean="0"/>
                    </a:p>
                  </a:txBody>
                  <a:tcPr>
                    <a:solidFill>
                      <a:srgbClr val="BC00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 lower earnings threshold </a:t>
                      </a:r>
                    </a:p>
                    <a:p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(&lt; £5,772.00pa)</a:t>
                      </a:r>
                      <a:endParaRPr lang="en-US" sz="1100" dirty="0"/>
                    </a:p>
                  </a:txBody>
                  <a:tcP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4287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Entitled Worker </a:t>
                      </a:r>
                    </a:p>
                    <a:p>
                      <a:pPr marL="0" marR="0" indent="0" algn="ctr" defTabSz="104287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(can request to join a scheme)</a:t>
                      </a:r>
                      <a:endParaRPr lang="en-US" sz="1100" dirty="0" smtClean="0"/>
                    </a:p>
                  </a:txBody>
                  <a:tcP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3149">
                <a:tc>
                  <a:txBody>
                    <a:bodyPr/>
                    <a:lstStyle/>
                    <a:p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Between £5,772.00pa and £10,000.00pa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Non-eligible Jobholder</a:t>
                      </a:r>
                    </a:p>
                    <a:p>
                      <a:pPr algn="ctr"/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(can Opt In to an auto enrolment scheme)</a:t>
                      </a:r>
                      <a:endParaRPr lang="en-US" sz="1100" dirty="0" smtClean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Over earnings trigger for automatic enrolment </a:t>
                      </a:r>
                    </a:p>
                    <a:p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(&gt;£10,000.00pa)</a:t>
                      </a:r>
                      <a:endParaRPr lang="en-US" sz="1100" dirty="0"/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287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Non-eligible Jobholder</a:t>
                      </a:r>
                      <a:endParaRPr lang="en-US" sz="1100" dirty="0" smtClean="0"/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287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Eligible Jobholder (must auto </a:t>
                      </a:r>
                      <a:r>
                        <a:rPr lang="en-US" sz="11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enrol</a:t>
                      </a: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100" dirty="0" smtClean="0"/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287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Non-eligible Jobholder</a:t>
                      </a:r>
                      <a:endParaRPr lang="en-US" sz="1100" dirty="0" smtClean="0"/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7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RIS 2013">
  <a:themeElements>
    <a:clrScheme name="Custom 95">
      <a:dk1>
        <a:sysClr val="windowText" lastClr="000000"/>
      </a:dk1>
      <a:lt1>
        <a:sysClr val="window" lastClr="FFFFFF"/>
      </a:lt1>
      <a:dk2>
        <a:srgbClr val="1C2B39"/>
      </a:dk2>
      <a:lt2>
        <a:srgbClr val="EEECE1"/>
      </a:lt2>
      <a:accent1>
        <a:srgbClr val="52B9E9"/>
      </a:accent1>
      <a:accent2>
        <a:srgbClr val="DA1A32"/>
      </a:accent2>
      <a:accent3>
        <a:srgbClr val="1C2B39"/>
      </a:accent3>
      <a:accent4>
        <a:srgbClr val="52B9E9"/>
      </a:accent4>
      <a:accent5>
        <a:srgbClr val="DA1A32"/>
      </a:accent5>
      <a:accent6>
        <a:srgbClr val="1C2B39"/>
      </a:accent6>
      <a:hlink>
        <a:srgbClr val="DA1A32"/>
      </a:hlink>
      <a:folHlink>
        <a:srgbClr val="52B9E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RIS 2013.potx" id="{FEFD3307-2BAC-4B70-9AE8-BCDE0352F4ED}" vid="{ED7B7970-87C8-4B7D-8D81-C16EC5FEE4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IRIS 2013</Template>
  <TotalTime>8865</TotalTime>
  <Words>301</Words>
  <Application>Microsoft Macintosh PowerPoint</Application>
  <PresentationFormat>Custom</PresentationFormat>
  <Paragraphs>59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IRIS 2013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Thompson</dc:creator>
  <cp:lastModifiedBy>Luis Revuelto</cp:lastModifiedBy>
  <cp:revision>115</cp:revision>
  <dcterms:created xsi:type="dcterms:W3CDTF">2013-07-31T09:06:57Z</dcterms:created>
  <dcterms:modified xsi:type="dcterms:W3CDTF">2015-07-13T14:26:29Z</dcterms:modified>
</cp:coreProperties>
</file>