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7" r:id="rId2"/>
  </p:sldIdLst>
  <p:sldSz cx="7561263" cy="10693400"/>
  <p:notesSz cx="6858000" cy="9144000"/>
  <p:defaultTextStyle>
    <a:defPPr>
      <a:defRPr lang="en-US"/>
    </a:defPPr>
    <a:lvl1pPr marL="0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oe Colver" initials="ZC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003C"/>
    <a:srgbClr val="4393D7"/>
    <a:srgbClr val="52A5DF"/>
    <a:srgbClr val="C8102E"/>
    <a:srgbClr val="333F48"/>
    <a:srgbClr val="62B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5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-3384" y="-120"/>
      </p:cViewPr>
      <p:guideLst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commentAuthors" Target="commentAuthors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23733" y="3380430"/>
            <a:ext cx="2778166" cy="1240645"/>
          </a:xfrm>
        </p:spPr>
        <p:txBody>
          <a:bodyPr lIns="0" rIns="0" anchor="ctr" anchorCtr="0">
            <a:noAutofit/>
          </a:bodyPr>
          <a:lstStyle>
            <a:lvl1pPr algn="l">
              <a:defRPr sz="3600" b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23734" y="4750509"/>
            <a:ext cx="2772464" cy="586650"/>
          </a:xfrm>
        </p:spPr>
        <p:txBody>
          <a:bodyPr lIns="0" rIns="0" anchor="ctr" anchorCtr="0">
            <a:noAutofit/>
          </a:bodyPr>
          <a:lstStyle>
            <a:lvl1pPr marL="0" indent="0" algn="l">
              <a:buNone/>
              <a:defRPr sz="2100">
                <a:solidFill>
                  <a:srgbClr val="BC003C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521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8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3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1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Date or Sub-title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368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6593" y="2945637"/>
            <a:ext cx="5934991" cy="1024784"/>
          </a:xfrm>
        </p:spPr>
        <p:txBody>
          <a:bodyPr/>
          <a:lstStyle>
            <a:lvl1pPr>
              <a:defRPr sz="3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52392" y="4059531"/>
            <a:ext cx="210035" cy="4887279"/>
          </a:xfrm>
        </p:spPr>
        <p:txBody>
          <a:bodyPr/>
          <a:lstStyle>
            <a:lvl1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i="1" kern="1200" dirty="0" smtClean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tabLst/>
              <a:defRPr lang="en-US" sz="1600" b="0" i="1" kern="1200" dirty="0" smtClean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i="1" kern="1200" dirty="0" smtClean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i="1" kern="1200" dirty="0" smtClean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i="1" kern="1200" dirty="0">
                <a:solidFill>
                  <a:srgbClr val="BC003C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01</a:t>
            </a:r>
          </a:p>
          <a:p>
            <a:pPr lvl="1"/>
            <a:r>
              <a:rPr lang="en-US" dirty="0" smtClean="0"/>
              <a:t>02</a:t>
            </a:r>
          </a:p>
          <a:p>
            <a:pPr lvl="2"/>
            <a:r>
              <a:rPr lang="en-US" dirty="0" smtClean="0"/>
              <a:t>03</a:t>
            </a:r>
          </a:p>
          <a:p>
            <a:pPr lvl="3"/>
            <a:r>
              <a:rPr lang="en-US" dirty="0" smtClean="0"/>
              <a:t>04</a:t>
            </a:r>
          </a:p>
          <a:p>
            <a:pPr lvl="4"/>
            <a:r>
              <a:rPr lang="en-US" dirty="0" smtClean="0"/>
              <a:t>05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7E9E-228A-44BC-9DA8-0F448358108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760328" y="4059532"/>
            <a:ext cx="3663012" cy="4875399"/>
          </a:xfrm>
        </p:spPr>
        <p:txBody>
          <a:bodyPr/>
          <a:lstStyle>
            <a:lvl1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tabLst/>
              <a:defRPr lang="en-US" sz="1600" b="0" kern="120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kern="1200" dirty="0" smtClean="0">
                <a:solidFill>
                  <a:schemeClr val="accent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0" marR="0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 lang="en-US" sz="1600" b="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0" indent="0" algn="l" defTabSz="123117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SzPct val="80000"/>
              <a:buFont typeface="+mj-lt"/>
              <a:buNone/>
              <a:defRPr lang="en-US" sz="1600" b="0" kern="120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1"/>
            <a:r>
              <a:rPr lang="en-US" dirty="0" smtClean="0"/>
              <a:t>Content 1</a:t>
            </a:r>
          </a:p>
          <a:p>
            <a:pPr marL="0" marR="0" lvl="3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/>
            </a:pPr>
            <a:r>
              <a:rPr lang="en-US" dirty="0" smtClean="0"/>
              <a:t>Content 1</a:t>
            </a:r>
          </a:p>
          <a:p>
            <a:pPr marL="0" marR="0" lvl="3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/>
            </a:pPr>
            <a:r>
              <a:rPr lang="en-US" dirty="0" smtClean="0"/>
              <a:t>Content 1</a:t>
            </a:r>
          </a:p>
          <a:p>
            <a:pPr marL="0" marR="0" lvl="3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/>
            </a:pPr>
            <a:r>
              <a:rPr lang="en-US" dirty="0" smtClean="0"/>
              <a:t>Content 1</a:t>
            </a:r>
          </a:p>
          <a:p>
            <a:pPr marL="0" marR="0" lvl="3" indent="0" algn="l" defTabSz="1231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56"/>
              </a:spcAft>
              <a:buClrTx/>
              <a:buSzPct val="80000"/>
              <a:buFont typeface="+mj-lt"/>
              <a:buNone/>
              <a:tabLst/>
              <a:defRPr/>
            </a:pPr>
            <a:r>
              <a:rPr lang="en-US" dirty="0" smtClean="0"/>
              <a:t>Content 1</a:t>
            </a:r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4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299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Header 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202781" indent="-202781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05562" indent="-202781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tabLst/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608343" indent="-202781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825608" indent="-217265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028389" indent="-202781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baseline="0" dirty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Level 1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7E9E-228A-44BC-9DA8-0F4483581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33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2053"/>
              </a:spcAft>
              <a:buSzPct val="80000"/>
              <a:buFontTx/>
              <a:buNone/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206402" indent="-206402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baseline="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12804" indent="-206402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19206" indent="-206402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14745" indent="-195539" algn="l" defTabSz="1042873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684"/>
              </a:spcAft>
              <a:buSzPct val="80000"/>
              <a:buFontTx/>
              <a:buBlip>
                <a:blip r:embed="rId2"/>
              </a:buBlip>
              <a:defRPr lang="en-US" sz="16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Paragraph</a:t>
            </a:r>
          </a:p>
          <a:p>
            <a:pPr lvl="1"/>
            <a:r>
              <a:rPr lang="en-US" dirty="0" smtClean="0"/>
              <a:t>To create a bullet after paragraph text – use the tab key or bullet indent as for creating a sub bullet</a:t>
            </a:r>
          </a:p>
          <a:p>
            <a:pPr lvl="2"/>
            <a:r>
              <a:rPr lang="en-US" dirty="0" smtClean="0"/>
              <a:t>Level 2</a:t>
            </a:r>
          </a:p>
          <a:p>
            <a:pPr lvl="3"/>
            <a:r>
              <a:rPr lang="en-US" dirty="0" smtClean="0"/>
              <a:t>Level 3</a:t>
            </a:r>
          </a:p>
          <a:p>
            <a:pPr lvl="4"/>
            <a:r>
              <a:rPr lang="en-US" dirty="0" smtClean="0"/>
              <a:t>Level 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7E9E-228A-44BC-9DA8-0F4483581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703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Header here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37E9E-228A-44BC-9DA8-0F44835810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4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0" y="2049568"/>
            <a:ext cx="7561263" cy="0"/>
          </a:xfrm>
          <a:prstGeom prst="line">
            <a:avLst/>
          </a:prstGeom>
          <a:ln w="3175">
            <a:solidFill>
              <a:srgbClr val="BC00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8063" y="727746"/>
            <a:ext cx="5934991" cy="1024784"/>
          </a:xfrm>
          <a:prstGeom prst="rect">
            <a:avLst/>
          </a:prstGeom>
        </p:spPr>
        <p:txBody>
          <a:bodyPr vert="horz" lIns="0" tIns="52144" rIns="0" bIns="52144" rtlCol="0" anchor="t" anchorCtr="0">
            <a:noAutofit/>
          </a:bodyPr>
          <a:lstStyle/>
          <a:p>
            <a:r>
              <a:rPr lang="en-US" dirty="0" smtClean="0"/>
              <a:t>Insert header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065" y="2866425"/>
            <a:ext cx="6805136" cy="6341781"/>
          </a:xfrm>
          <a:prstGeom prst="rect">
            <a:avLst/>
          </a:prstGeom>
        </p:spPr>
        <p:txBody>
          <a:bodyPr vert="horz" lIns="0" tIns="52144" rIns="0" bIns="52144" rtlCol="0">
            <a:normAutofit/>
          </a:bodyPr>
          <a:lstStyle/>
          <a:p>
            <a:pPr lvl="0"/>
            <a:r>
              <a:rPr lang="en-US" dirty="0" smtClean="0"/>
              <a:t>Level 1</a:t>
            </a:r>
          </a:p>
          <a:p>
            <a:pPr lvl="1"/>
            <a:r>
              <a:rPr lang="en-US" dirty="0" smtClean="0"/>
              <a:t>Level 2</a:t>
            </a:r>
          </a:p>
          <a:p>
            <a:pPr lvl="2"/>
            <a:r>
              <a:rPr lang="en-US" dirty="0" smtClean="0"/>
              <a:t>Level 3</a:t>
            </a:r>
          </a:p>
          <a:p>
            <a:pPr lvl="3"/>
            <a:r>
              <a:rPr lang="en-US" dirty="0" smtClean="0"/>
              <a:t>Level 4</a:t>
            </a:r>
          </a:p>
          <a:p>
            <a:pPr lvl="4"/>
            <a:r>
              <a:rPr lang="en-US" dirty="0" smtClean="0"/>
              <a:t>Level 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9377" y="9534949"/>
            <a:ext cx="526400" cy="440608"/>
          </a:xfrm>
          <a:prstGeom prst="rect">
            <a:avLst/>
          </a:prstGeom>
        </p:spPr>
        <p:txBody>
          <a:bodyPr vert="horz" lIns="104287" tIns="52144" rIns="104287" bIns="5214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37E9E-228A-44BC-9DA8-0F44835810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48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1042873" rtl="0" eaLnBrk="1" latinLnBrk="0" hangingPunct="1">
        <a:spcBef>
          <a:spcPct val="0"/>
        </a:spcBef>
        <a:buNone/>
        <a:defRPr sz="3200" b="1" kern="1200">
          <a:solidFill>
            <a:srgbClr val="BC003C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06402" indent="-206402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1pPr>
      <a:lvl2pPr marL="412804" indent="-206402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2pPr>
      <a:lvl3pPr marL="619206" indent="-206402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3pPr>
      <a:lvl4pPr marL="814745" indent="-195539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4pPr>
      <a:lvl5pPr marL="1021147" indent="-206402" algn="l" defTabSz="1042873" rtl="0" eaLnBrk="1" latinLnBrk="0" hangingPunct="1">
        <a:lnSpc>
          <a:spcPct val="120000"/>
        </a:lnSpc>
        <a:spcBef>
          <a:spcPts val="0"/>
        </a:spcBef>
        <a:spcAft>
          <a:spcPts val="684"/>
        </a:spcAft>
        <a:buSzPct val="80000"/>
        <a:buFontTx/>
        <a:buBlip>
          <a:blip r:embed="rId7"/>
        </a:buBlip>
        <a:defRPr sz="16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5pPr>
      <a:lvl6pPr marL="2867901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338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775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211" indent="-260718" algn="l" defTabSz="1042873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437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87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31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74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18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620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056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1493" algn="l" defTabSz="104287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20999" y="694711"/>
            <a:ext cx="6555898" cy="9325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L1 - Letter 1 – for Eligible Jobholders (no postponement</a:t>
            </a:r>
            <a:r>
              <a:rPr lang="en-US" sz="1200" dirty="0" smtClean="0"/>
              <a:t>)</a:t>
            </a:r>
          </a:p>
          <a:p>
            <a:endParaRPr lang="en-US" sz="1200" dirty="0"/>
          </a:p>
          <a:p>
            <a:r>
              <a:rPr lang="en-US" sz="1200" b="1" dirty="0">
                <a:solidFill>
                  <a:srgbClr val="BC003C"/>
                </a:solidFill>
              </a:rPr>
              <a:t>Automatic Enrolment (1)'s pension scheme - A change in the law that affects </a:t>
            </a:r>
            <a:r>
              <a:rPr lang="en-US" sz="1200" b="1" dirty="0" smtClean="0">
                <a:solidFill>
                  <a:srgbClr val="BC003C"/>
                </a:solidFill>
              </a:rPr>
              <a:t>you</a:t>
            </a:r>
          </a:p>
          <a:p>
            <a:endParaRPr lang="en-US" sz="1200" dirty="0"/>
          </a:p>
          <a:p>
            <a:r>
              <a:rPr lang="en-US" sz="1200" dirty="0" err="1"/>
              <a:t>Mr</a:t>
            </a:r>
            <a:r>
              <a:rPr lang="en-US" sz="1200" dirty="0"/>
              <a:t> John </a:t>
            </a:r>
            <a:r>
              <a:rPr lang="en-US" sz="1200" dirty="0" smtClean="0"/>
              <a:t>Smith</a:t>
            </a:r>
            <a:endParaRPr lang="en-US" sz="1200" dirty="0"/>
          </a:p>
          <a:p>
            <a:r>
              <a:rPr lang="en-US" sz="1200" dirty="0"/>
              <a:t>London United Kingdom WC2N </a:t>
            </a:r>
            <a:r>
              <a:rPr lang="en-US" sz="1200" dirty="0" smtClean="0"/>
              <a:t>6LE</a:t>
            </a:r>
          </a:p>
          <a:p>
            <a:endParaRPr lang="en-US" sz="1200" dirty="0"/>
          </a:p>
          <a:p>
            <a:r>
              <a:rPr lang="en-US" sz="1200" dirty="0"/>
              <a:t>31/05/2015</a:t>
            </a:r>
          </a:p>
          <a:p>
            <a:endParaRPr lang="en-US" sz="1200" dirty="0"/>
          </a:p>
          <a:p>
            <a:r>
              <a:rPr lang="en-US" sz="1200" dirty="0"/>
              <a:t>Dear </a:t>
            </a:r>
            <a:r>
              <a:rPr lang="en-US" sz="1200" dirty="0" err="1"/>
              <a:t>Mr</a:t>
            </a:r>
            <a:r>
              <a:rPr lang="en-US" sz="1200" dirty="0"/>
              <a:t> John </a:t>
            </a:r>
            <a:r>
              <a:rPr lang="en-US" sz="1200" dirty="0" smtClean="0"/>
              <a:t>Smith</a:t>
            </a:r>
          </a:p>
          <a:p>
            <a:endParaRPr lang="en-US" sz="1200" dirty="0"/>
          </a:p>
          <a:p>
            <a:r>
              <a:rPr lang="en-US" sz="1200" dirty="0"/>
              <a:t>To help people save more for their retirement, the government now requires employers to </a:t>
            </a:r>
            <a:r>
              <a:rPr lang="en-US" sz="1200" dirty="0" err="1"/>
              <a:t>enrol</a:t>
            </a:r>
            <a:r>
              <a:rPr lang="en-US" sz="1200" dirty="0"/>
              <a:t> their workers into a workplace pension scheme. </a:t>
            </a:r>
            <a:r>
              <a:rPr lang="en-US" sz="1200" dirty="0" smtClean="0"/>
              <a:t>This applies </a:t>
            </a:r>
            <a:r>
              <a:rPr lang="en-US" sz="1200" dirty="0"/>
              <a:t>to those who aren't already in a qualifying pension scheme. You will be automatically enrolled if you</a:t>
            </a:r>
            <a:r>
              <a:rPr lang="en-US" sz="1200" dirty="0" smtClean="0"/>
              <a:t>:</a:t>
            </a:r>
          </a:p>
          <a:p>
            <a:endParaRPr lang="en-US" sz="1200" dirty="0" smtClean="0"/>
          </a:p>
          <a:p>
            <a:pPr marL="171450" indent="-171450">
              <a:buFont typeface="Arial"/>
              <a:buChar char="•"/>
            </a:pPr>
            <a:r>
              <a:rPr lang="en-US" sz="1200" dirty="0" smtClean="0"/>
              <a:t>earn </a:t>
            </a:r>
            <a:r>
              <a:rPr lang="en-US" sz="1200" dirty="0"/>
              <a:t>over £10,000.00 a year or earn more than the pro-rated amount in your current pay period </a:t>
            </a:r>
            <a:r>
              <a:rPr lang="en-US" sz="1200" dirty="0" err="1"/>
              <a:t>i.e</a:t>
            </a:r>
            <a:r>
              <a:rPr lang="en-US" sz="1200" dirty="0" smtClean="0"/>
              <a:t>:</a:t>
            </a:r>
          </a:p>
          <a:p>
            <a:pPr marL="171450" indent="-171450">
              <a:buFont typeface="Arial"/>
              <a:buChar char="•"/>
            </a:pPr>
            <a:endParaRPr lang="en-US" sz="1200" dirty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pPr marL="171450" indent="-171450">
              <a:buFont typeface="Arial"/>
              <a:buChar char="•"/>
            </a:pPr>
            <a:r>
              <a:rPr lang="en-US" sz="1200" dirty="0" smtClean="0"/>
              <a:t> </a:t>
            </a:r>
            <a:r>
              <a:rPr lang="en-US" sz="1200" dirty="0"/>
              <a:t>are aged 22 or over; and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/>
              <a:t> </a:t>
            </a:r>
            <a:r>
              <a:rPr lang="en-US" sz="1200" dirty="0"/>
              <a:t>are under State Pension age</a:t>
            </a:r>
            <a:r>
              <a:rPr lang="en-US" sz="1200" dirty="0" smtClean="0"/>
              <a:t>.</a:t>
            </a:r>
          </a:p>
          <a:p>
            <a:pPr marL="171450" indent="-171450">
              <a:buFont typeface="Arial"/>
              <a:buChar char="•"/>
            </a:pPr>
            <a:endParaRPr lang="en-US" sz="1200" dirty="0"/>
          </a:p>
          <a:p>
            <a:r>
              <a:rPr lang="en-US" sz="1200" dirty="0"/>
              <a:t>We have enrolled you into our pension scheme on 01/07/2015. The scheme is provided by NEST</a:t>
            </a:r>
            <a:r>
              <a:rPr lang="en-US" sz="1200" dirty="0" smtClean="0"/>
              <a:t>.</a:t>
            </a:r>
          </a:p>
          <a:p>
            <a:endParaRPr lang="en-US" sz="1200" dirty="0"/>
          </a:p>
          <a:p>
            <a:r>
              <a:rPr lang="en-US" sz="1200" dirty="0"/>
              <a:t>The payments into your pension are</a:t>
            </a:r>
            <a:r>
              <a:rPr lang="en-US" sz="1200" dirty="0" smtClean="0"/>
              <a:t>:</a:t>
            </a:r>
          </a:p>
          <a:p>
            <a:endParaRPr lang="en-US" sz="1200" dirty="0" smtClean="0"/>
          </a:p>
          <a:p>
            <a:pPr marL="171450" indent="-171450">
              <a:buFont typeface="Arial"/>
              <a:buChar char="•"/>
            </a:pPr>
            <a:r>
              <a:rPr lang="en-US" sz="1200" dirty="0"/>
              <a:t>Your contribution - 1% of your pensionable pay. This will be taken directly from your pay and will appear on your </a:t>
            </a:r>
            <a:r>
              <a:rPr lang="en-US" sz="1200" dirty="0" err="1"/>
              <a:t>payslip</a:t>
            </a:r>
            <a:r>
              <a:rPr lang="en-US" sz="1200" dirty="0"/>
              <a:t>.</a:t>
            </a:r>
          </a:p>
          <a:p>
            <a:pPr marL="171450" indent="-171450">
              <a:buFont typeface="Arial"/>
              <a:buChar char="•"/>
            </a:pPr>
            <a:r>
              <a:rPr lang="en-US" sz="1200" dirty="0" smtClean="0"/>
              <a:t>Our </a:t>
            </a:r>
            <a:r>
              <a:rPr lang="en-US" sz="1200" dirty="0"/>
              <a:t>contribution - 1% of your pensionable pay. This will be paid directly to the pension provider</a:t>
            </a:r>
            <a:r>
              <a:rPr lang="en-US" sz="1200" dirty="0" smtClean="0"/>
              <a:t>.</a:t>
            </a:r>
          </a:p>
          <a:p>
            <a:pPr marL="171450" indent="-171450">
              <a:buFont typeface="Arial"/>
              <a:buChar char="•"/>
            </a:pPr>
            <a:endParaRPr lang="en-US" sz="1200" dirty="0"/>
          </a:p>
          <a:p>
            <a:r>
              <a:rPr lang="en-US" sz="1200" b="1" dirty="0">
                <a:solidFill>
                  <a:srgbClr val="BC003C"/>
                </a:solidFill>
              </a:rPr>
              <a:t>What you need to do now</a:t>
            </a:r>
            <a:r>
              <a:rPr lang="en-US" sz="1200" b="1" dirty="0" smtClean="0">
                <a:solidFill>
                  <a:srgbClr val="BC003C"/>
                </a:solidFill>
              </a:rPr>
              <a:t>?</a:t>
            </a:r>
          </a:p>
          <a:p>
            <a:endParaRPr lang="en-US" sz="1200" dirty="0"/>
          </a:p>
          <a:p>
            <a:r>
              <a:rPr lang="en-US" sz="1200" dirty="0"/>
              <a:t>If you want to stay in the pension scheme you don't have to do anything. Your personal details have been passed to the pension provider; your </a:t>
            </a:r>
            <a:r>
              <a:rPr lang="en-US" sz="1200" dirty="0" smtClean="0"/>
              <a:t>first payments </a:t>
            </a:r>
            <a:r>
              <a:rPr lang="en-US" sz="1200" dirty="0"/>
              <a:t>have been made in this pay period. You can see this on your </a:t>
            </a:r>
            <a:r>
              <a:rPr lang="en-US" sz="1200" dirty="0" err="1"/>
              <a:t>payslip</a:t>
            </a:r>
            <a:r>
              <a:rPr lang="en-US" sz="1200" dirty="0" smtClean="0"/>
              <a:t>.</a:t>
            </a:r>
          </a:p>
          <a:p>
            <a:endParaRPr lang="en-US" sz="1200" dirty="0"/>
          </a:p>
          <a:p>
            <a:r>
              <a:rPr lang="en-US" sz="1200" dirty="0"/>
              <a:t>You can opt-out of the scheme if you want to. Details of how to opt-out of the pension scheme have been included in this letter</a:t>
            </a:r>
            <a:r>
              <a:rPr lang="en-US" sz="1200" dirty="0" smtClean="0"/>
              <a:t>.</a:t>
            </a:r>
          </a:p>
          <a:p>
            <a:endParaRPr lang="en-US" sz="1200" dirty="0"/>
          </a:p>
          <a:p>
            <a:r>
              <a:rPr lang="en-US" sz="1200" dirty="0"/>
              <a:t>Yours </a:t>
            </a:r>
            <a:r>
              <a:rPr lang="en-US" sz="1200" dirty="0" smtClean="0"/>
              <a:t>sincerely</a:t>
            </a:r>
          </a:p>
          <a:p>
            <a:endParaRPr lang="en-US" sz="1200" dirty="0"/>
          </a:p>
          <a:p>
            <a:r>
              <a:rPr lang="en-US" sz="1200" dirty="0"/>
              <a:t>John Smith</a:t>
            </a:r>
          </a:p>
          <a:p>
            <a:endParaRPr lang="en-US" sz="12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701810"/>
              </p:ext>
            </p:extLst>
          </p:nvPr>
        </p:nvGraphicFramePr>
        <p:xfrm>
          <a:off x="608962" y="4089577"/>
          <a:ext cx="2507324" cy="82926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12036"/>
                <a:gridCol w="1195288"/>
              </a:tblGrid>
              <a:tr h="45842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Weekly</a:t>
                      </a:r>
                      <a:endParaRPr lang="en-US" sz="1600" dirty="0"/>
                    </a:p>
                  </a:txBody>
                  <a:tcPr>
                    <a:solidFill>
                      <a:srgbClr val="BC003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287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Monthly</a:t>
                      </a:r>
                    </a:p>
                  </a:txBody>
                  <a:tcPr>
                    <a:solidFill>
                      <a:srgbClr val="BC003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£192.00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4287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£833.00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75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RIS 2013">
  <a:themeElements>
    <a:clrScheme name="Custom 95">
      <a:dk1>
        <a:sysClr val="windowText" lastClr="000000"/>
      </a:dk1>
      <a:lt1>
        <a:sysClr val="window" lastClr="FFFFFF"/>
      </a:lt1>
      <a:dk2>
        <a:srgbClr val="1C2B39"/>
      </a:dk2>
      <a:lt2>
        <a:srgbClr val="EEECE1"/>
      </a:lt2>
      <a:accent1>
        <a:srgbClr val="52B9E9"/>
      </a:accent1>
      <a:accent2>
        <a:srgbClr val="DA1A32"/>
      </a:accent2>
      <a:accent3>
        <a:srgbClr val="1C2B39"/>
      </a:accent3>
      <a:accent4>
        <a:srgbClr val="52B9E9"/>
      </a:accent4>
      <a:accent5>
        <a:srgbClr val="DA1A32"/>
      </a:accent5>
      <a:accent6>
        <a:srgbClr val="1C2B39"/>
      </a:accent6>
      <a:hlink>
        <a:srgbClr val="DA1A32"/>
      </a:hlink>
      <a:folHlink>
        <a:srgbClr val="52B9E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RIS 2013.potx" id="{FEFD3307-2BAC-4B70-9AE8-BCDE0352F4ED}" vid="{ED7B7970-87C8-4B7D-8D81-C16EC5FEE4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IRIS 2013</Template>
  <TotalTime>8856</TotalTime>
  <Words>297</Words>
  <Application>Microsoft Macintosh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Open Sans</vt:lpstr>
      <vt:lpstr>IRIS 2013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Thompson</dc:creator>
  <cp:lastModifiedBy>Luis Revuelto</cp:lastModifiedBy>
  <cp:revision>110</cp:revision>
  <dcterms:created xsi:type="dcterms:W3CDTF">2013-07-31T09:06:57Z</dcterms:created>
  <dcterms:modified xsi:type="dcterms:W3CDTF">2015-07-13T13:57:23Z</dcterms:modified>
</cp:coreProperties>
</file>