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 id="2147483678" r:id="rId2"/>
  </p:sldMasterIdLst>
  <p:sldIdLst>
    <p:sldId id="257" r:id="rId3"/>
    <p:sldId id="258" r:id="rId4"/>
    <p:sldId id="276" r:id="rId5"/>
    <p:sldId id="277" r:id="rId6"/>
    <p:sldId id="278" r:id="rId7"/>
    <p:sldId id="280" r:id="rId8"/>
  </p:sldIdLst>
  <p:sldSz cx="7561263" cy="10693400"/>
  <p:notesSz cx="7099300" cy="10234613"/>
  <p:defaultText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1C4C"/>
    <a:srgbClr val="020000"/>
    <a:srgbClr val="333F48"/>
    <a:srgbClr val="C8102E"/>
    <a:srgbClr val="62B5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15" autoAdjust="0"/>
    <p:restoredTop sz="96362" autoAdjust="0"/>
  </p:normalViewPr>
  <p:slideViewPr>
    <p:cSldViewPr snapToGrid="0">
      <p:cViewPr>
        <p:scale>
          <a:sx n="125" d="100"/>
          <a:sy n="125" d="100"/>
        </p:scale>
        <p:origin x="-4976" y="-376"/>
      </p:cViewPr>
      <p:guideLst>
        <p:guide orient="horz" pos="3369"/>
        <p:guide pos="238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723733" y="3380430"/>
            <a:ext cx="2778166" cy="1240645"/>
          </a:xfrm>
        </p:spPr>
        <p:txBody>
          <a:bodyPr lIns="0" rIns="0" anchor="ctr" anchorCtr="0">
            <a:noAutofit/>
          </a:bodyPr>
          <a:lstStyle>
            <a:lvl1pPr algn="l">
              <a:defRPr sz="36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Presentation Title</a:t>
            </a:r>
            <a:endParaRPr lang="en-US" dirty="0"/>
          </a:p>
        </p:txBody>
      </p:sp>
      <p:sp>
        <p:nvSpPr>
          <p:cNvPr id="3" name="Subtitle 2"/>
          <p:cNvSpPr>
            <a:spLocks noGrp="1"/>
          </p:cNvSpPr>
          <p:nvPr>
            <p:ph type="subTitle" idx="1" hasCustomPrompt="1"/>
          </p:nvPr>
        </p:nvSpPr>
        <p:spPr>
          <a:xfrm>
            <a:off x="3723734" y="4750509"/>
            <a:ext cx="2772464" cy="586650"/>
          </a:xfrm>
        </p:spPr>
        <p:txBody>
          <a:bodyPr lIns="0" rIns="0" anchor="ctr" anchorCtr="0">
            <a:noAutofit/>
          </a:bodyPr>
          <a:lstStyle>
            <a:lvl1pPr marL="0" indent="0" algn="l">
              <a:buNone/>
              <a:defRPr sz="2100">
                <a:solidFill>
                  <a:srgbClr val="BC003C"/>
                </a:solidFill>
                <a:latin typeface="Open Sans" panose="020B0606030504020204" pitchFamily="34" charset="0"/>
                <a:ea typeface="Open Sans" panose="020B0606030504020204" pitchFamily="34" charset="0"/>
                <a:cs typeface="Open Sans" panose="020B0606030504020204" pitchFamily="34" charset="0"/>
              </a:defRPr>
            </a:lvl1pPr>
            <a:lvl2pPr marL="521437" indent="0" algn="ctr">
              <a:buNone/>
              <a:defRPr>
                <a:solidFill>
                  <a:schemeClr val="tx1">
                    <a:tint val="75000"/>
                  </a:schemeClr>
                </a:solidFill>
              </a:defRPr>
            </a:lvl2pPr>
            <a:lvl3pPr marL="1042873" indent="0" algn="ctr">
              <a:buNone/>
              <a:defRPr>
                <a:solidFill>
                  <a:schemeClr val="tx1">
                    <a:tint val="75000"/>
                  </a:schemeClr>
                </a:solidFill>
              </a:defRPr>
            </a:lvl3pPr>
            <a:lvl4pPr marL="1564310" indent="0" algn="ctr">
              <a:buNone/>
              <a:defRPr>
                <a:solidFill>
                  <a:schemeClr val="tx1">
                    <a:tint val="75000"/>
                  </a:schemeClr>
                </a:solidFill>
              </a:defRPr>
            </a:lvl4pPr>
            <a:lvl5pPr marL="2085746" indent="0" algn="ctr">
              <a:buNone/>
              <a:defRPr>
                <a:solidFill>
                  <a:schemeClr val="tx1">
                    <a:tint val="75000"/>
                  </a:schemeClr>
                </a:solidFill>
              </a:defRPr>
            </a:lvl5pPr>
            <a:lvl6pPr marL="2607183" indent="0" algn="ctr">
              <a:buNone/>
              <a:defRPr>
                <a:solidFill>
                  <a:schemeClr val="tx1">
                    <a:tint val="75000"/>
                  </a:schemeClr>
                </a:solidFill>
              </a:defRPr>
            </a:lvl6pPr>
            <a:lvl7pPr marL="3128620" indent="0" algn="ctr">
              <a:buNone/>
              <a:defRPr>
                <a:solidFill>
                  <a:schemeClr val="tx1">
                    <a:tint val="75000"/>
                  </a:schemeClr>
                </a:solidFill>
              </a:defRPr>
            </a:lvl7pPr>
            <a:lvl8pPr marL="3650056" indent="0" algn="ctr">
              <a:buNone/>
              <a:defRPr>
                <a:solidFill>
                  <a:schemeClr val="tx1">
                    <a:tint val="75000"/>
                  </a:schemeClr>
                </a:solidFill>
              </a:defRPr>
            </a:lvl8pPr>
            <a:lvl9pPr marL="4171493" indent="0" algn="ctr">
              <a:buNone/>
              <a:defRPr>
                <a:solidFill>
                  <a:schemeClr val="tx1">
                    <a:tint val="75000"/>
                  </a:schemeClr>
                </a:solidFill>
              </a:defRPr>
            </a:lvl9pPr>
          </a:lstStyle>
          <a:p>
            <a:r>
              <a:rPr lang="en-US" dirty="0" smtClean="0"/>
              <a:t>Date or Sub-title</a:t>
            </a:r>
            <a:endParaRPr lang="en-US" dirty="0"/>
          </a:p>
        </p:txBody>
      </p:sp>
    </p:spTree>
    <p:extLst>
      <p:ext uri="{BB962C8B-B14F-4D97-AF65-F5344CB8AC3E}">
        <p14:creationId xmlns:p14="http://schemas.microsoft.com/office/powerpoint/2010/main" val="190736801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0184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3041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9225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64" y="425756"/>
            <a:ext cx="2487603" cy="181193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7826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060" y="7485380"/>
            <a:ext cx="4536758" cy="88369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073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37108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1916" y="428232"/>
            <a:ext cx="1701284" cy="912404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78063" y="428232"/>
            <a:ext cx="4977831" cy="912404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3285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6593" y="2945637"/>
            <a:ext cx="5934991" cy="1024784"/>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stStyle>
          <a:p>
            <a:r>
              <a:rPr lang="en-US" dirty="0" smtClean="0"/>
              <a:t>Contents</a:t>
            </a:r>
            <a:endParaRPr lang="en-US" dirty="0"/>
          </a:p>
        </p:txBody>
      </p:sp>
      <p:sp>
        <p:nvSpPr>
          <p:cNvPr id="3" name="Content Placeholder 2"/>
          <p:cNvSpPr>
            <a:spLocks noGrp="1"/>
          </p:cNvSpPr>
          <p:nvPr>
            <p:ph idx="1" hasCustomPrompt="1"/>
          </p:nvPr>
        </p:nvSpPr>
        <p:spPr>
          <a:xfrm>
            <a:off x="552392" y="4059531"/>
            <a:ext cx="210035" cy="488727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BC003C"/>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i="1" kern="1200" dirty="0" smtClean="0">
                <a:solidFill>
                  <a:srgbClr val="BC003C"/>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BC003C"/>
                </a:solidFill>
                <a:latin typeface="Arial" pitchFamily="34" charset="0"/>
                <a:ea typeface="+mn-ea"/>
                <a:cs typeface="Arial" pitchFamily="34" charset="0"/>
              </a:defRPr>
            </a:lvl3pPr>
            <a:lvl4pPr marL="0" indent="0" algn="l" defTabSz="1231170" rtl="0" eaLnBrk="1" latinLnBrk="0" hangingPunct="1">
              <a:lnSpc>
                <a:spcPct val="100000"/>
              </a:lnSpc>
              <a:spcBef>
                <a:spcPts val="0"/>
              </a:spcBef>
              <a:spcAft>
                <a:spcPts val="456"/>
              </a:spcAft>
              <a:buSzPct val="80000"/>
              <a:buFont typeface="+mj-lt"/>
              <a:buNone/>
              <a:defRPr lang="en-US" sz="1600" b="0" i="1" kern="1200" dirty="0" smtClean="0">
                <a:solidFill>
                  <a:srgbClr val="BC003C"/>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i="1" kern="1200" dirty="0">
                <a:solidFill>
                  <a:srgbClr val="BC003C"/>
                </a:solidFill>
                <a:latin typeface="Arial" pitchFamily="34" charset="0"/>
                <a:ea typeface="+mn-ea"/>
                <a:cs typeface="Arial" pitchFamily="34" charset="0"/>
              </a:defRPr>
            </a:lvl5pPr>
          </a:lstStyle>
          <a:p>
            <a:pPr lvl="0"/>
            <a:r>
              <a:rPr lang="en-US" dirty="0" smtClean="0"/>
              <a:t>01</a:t>
            </a:r>
          </a:p>
          <a:p>
            <a:pPr lvl="1"/>
            <a:r>
              <a:rPr lang="en-US" dirty="0" smtClean="0"/>
              <a:t>02</a:t>
            </a:r>
          </a:p>
          <a:p>
            <a:pPr lvl="2"/>
            <a:r>
              <a:rPr lang="en-US" dirty="0" smtClean="0"/>
              <a:t>03</a:t>
            </a:r>
          </a:p>
          <a:p>
            <a:pPr lvl="3"/>
            <a:r>
              <a:rPr lang="en-US" dirty="0" smtClean="0"/>
              <a:t>04</a:t>
            </a:r>
          </a:p>
          <a:p>
            <a:pPr lvl="4"/>
            <a:r>
              <a:rPr lang="en-US" dirty="0" smtClean="0"/>
              <a:t>05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
        <p:nvSpPr>
          <p:cNvPr id="9" name="Content Placeholder 2"/>
          <p:cNvSpPr>
            <a:spLocks noGrp="1"/>
          </p:cNvSpPr>
          <p:nvPr>
            <p:ph idx="13" hasCustomPrompt="1"/>
          </p:nvPr>
        </p:nvSpPr>
        <p:spPr>
          <a:xfrm>
            <a:off x="760328" y="4059532"/>
            <a:ext cx="3663012" cy="4875399"/>
          </a:xfrm>
        </p:spPr>
        <p:txBody>
          <a:bodyPr/>
          <a:lstStyle>
            <a:lvl1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tx2"/>
                </a:solidFill>
                <a:latin typeface="Arial" pitchFamily="34" charset="0"/>
                <a:ea typeface="+mn-ea"/>
                <a:cs typeface="Arial" pitchFamily="34" charset="0"/>
              </a:defRPr>
            </a:lvl1pPr>
            <a:lvl2pPr marL="0" indent="0" algn="l" defTabSz="1231170" rtl="0" eaLnBrk="1" latinLnBrk="0" hangingPunct="1">
              <a:lnSpc>
                <a:spcPct val="100000"/>
              </a:lnSpc>
              <a:spcBef>
                <a:spcPts val="0"/>
              </a:spcBef>
              <a:spcAft>
                <a:spcPts val="456"/>
              </a:spcAft>
              <a:buSzPct val="80000"/>
              <a:buFont typeface="+mj-lt"/>
              <a:buNone/>
              <a:tabLst/>
              <a:defRPr lang="en-US" sz="1600" b="0" kern="1200" baseline="0" dirty="0" smtClean="0">
                <a:solidFill>
                  <a:schemeClr val="tx2"/>
                </a:solidFill>
                <a:latin typeface="Arial" pitchFamily="34" charset="0"/>
                <a:ea typeface="+mn-ea"/>
                <a:cs typeface="Arial" pitchFamily="34" charset="0"/>
              </a:defRPr>
            </a:lvl2pPr>
            <a:lvl3pPr marL="0" indent="0" algn="l" defTabSz="1231170" rtl="0" eaLnBrk="1" latinLnBrk="0" hangingPunct="1">
              <a:lnSpc>
                <a:spcPct val="100000"/>
              </a:lnSpc>
              <a:spcBef>
                <a:spcPts val="0"/>
              </a:spcBef>
              <a:spcAft>
                <a:spcPts val="456"/>
              </a:spcAft>
              <a:buSzPct val="80000"/>
              <a:buFont typeface="+mj-lt"/>
              <a:buNone/>
              <a:defRPr lang="en-US" sz="1600" b="0" kern="1200" dirty="0" smtClean="0">
                <a:solidFill>
                  <a:schemeClr val="accent1"/>
                </a:solidFill>
                <a:latin typeface="Arial" pitchFamily="34" charset="0"/>
                <a:ea typeface="+mn-ea"/>
                <a:cs typeface="Arial" pitchFamily="34" charset="0"/>
              </a:defRPr>
            </a:lvl3pPr>
            <a:lvl4pPr marL="0" marR="0" indent="0" algn="l" defTabSz="1231170" rtl="0" eaLnBrk="1" fontAlgn="auto" latinLnBrk="0" hangingPunct="1">
              <a:lnSpc>
                <a:spcPct val="100000"/>
              </a:lnSpc>
              <a:spcBef>
                <a:spcPts val="0"/>
              </a:spcBef>
              <a:spcAft>
                <a:spcPts val="456"/>
              </a:spcAft>
              <a:buClrTx/>
              <a:buSzPct val="80000"/>
              <a:buFont typeface="+mj-lt"/>
              <a:buNone/>
              <a:tabLst/>
              <a:defRPr lang="en-US" sz="1600" b="0" kern="1200" dirty="0" smtClean="0">
                <a:solidFill>
                  <a:schemeClr val="tx2"/>
                </a:solidFill>
                <a:latin typeface="Arial" pitchFamily="34" charset="0"/>
                <a:ea typeface="+mn-ea"/>
                <a:cs typeface="Arial" pitchFamily="34" charset="0"/>
              </a:defRPr>
            </a:lvl4pPr>
            <a:lvl5pPr marL="0" indent="0" algn="l" defTabSz="1231170" rtl="0" eaLnBrk="1" latinLnBrk="0" hangingPunct="1">
              <a:lnSpc>
                <a:spcPct val="100000"/>
              </a:lnSpc>
              <a:spcBef>
                <a:spcPts val="0"/>
              </a:spcBef>
              <a:spcAft>
                <a:spcPts val="456"/>
              </a:spcAft>
              <a:buSzPct val="80000"/>
              <a:buFont typeface="+mj-lt"/>
              <a:buNone/>
              <a:defRPr lang="en-US" sz="1600" b="0" kern="1200" dirty="0">
                <a:solidFill>
                  <a:schemeClr val="tx2"/>
                </a:solidFill>
                <a:latin typeface="Arial" pitchFamily="34" charset="0"/>
                <a:ea typeface="+mn-ea"/>
                <a:cs typeface="Arial" pitchFamily="34" charset="0"/>
              </a:defRPr>
            </a:lvl5pPr>
          </a:lstStyle>
          <a:p>
            <a:pPr lvl="1"/>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marL="0" marR="0" lvl="3" indent="0" algn="l" defTabSz="1231170" rtl="0" eaLnBrk="1" fontAlgn="auto" latinLnBrk="0" hangingPunct="1">
              <a:lnSpc>
                <a:spcPct val="100000"/>
              </a:lnSpc>
              <a:spcBef>
                <a:spcPts val="0"/>
              </a:spcBef>
              <a:spcAft>
                <a:spcPts val="456"/>
              </a:spcAft>
              <a:buClrTx/>
              <a:buSzPct val="80000"/>
              <a:buFont typeface="+mj-lt"/>
              <a:buNone/>
              <a:tabLst/>
              <a:defRPr/>
            </a:pPr>
            <a:r>
              <a:rPr lang="en-US" dirty="0" smtClean="0"/>
              <a:t>Content 1</a:t>
            </a:r>
          </a:p>
          <a:p>
            <a:pPr lvl="3"/>
            <a:endParaRPr lang="en-US" dirty="0" smtClean="0"/>
          </a:p>
          <a:p>
            <a:pPr lvl="3"/>
            <a:endParaRPr lang="en-US" dirty="0" smtClean="0"/>
          </a:p>
          <a:p>
            <a:pPr lvl="3"/>
            <a:endParaRPr lang="en-US" dirty="0" smtClean="0"/>
          </a:p>
          <a:p>
            <a:pPr lvl="4"/>
            <a:endParaRPr lang="en-US" dirty="0" smtClean="0"/>
          </a:p>
        </p:txBody>
      </p:sp>
    </p:spTree>
    <p:extLst>
      <p:ext uri="{BB962C8B-B14F-4D97-AF65-F5344CB8AC3E}">
        <p14:creationId xmlns:p14="http://schemas.microsoft.com/office/powerpoint/2010/main" val="200299281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3" name="Content Placeholder 2"/>
          <p:cNvSpPr>
            <a:spLocks noGrp="1"/>
          </p:cNvSpPr>
          <p:nvPr>
            <p:ph idx="1" hasCustomPrompt="1"/>
          </p:nvPr>
        </p:nvSpPr>
        <p:spPr/>
        <p:txBody>
          <a:bodyPr/>
          <a:lstStyle>
            <a:lvl1pPr marL="202781"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1pPr>
            <a:lvl2pPr marL="405562" indent="-202781" algn="l" defTabSz="1042873" rtl="0" eaLnBrk="1" latinLnBrk="0" hangingPunct="1">
              <a:lnSpc>
                <a:spcPct val="120000"/>
              </a:lnSpc>
              <a:spcBef>
                <a:spcPts val="0"/>
              </a:spcBef>
              <a:spcAft>
                <a:spcPts val="684"/>
              </a:spcAft>
              <a:buSzPct val="80000"/>
              <a:buFontTx/>
              <a:buBlip>
                <a:blip r:embed="rId2"/>
              </a:buBlip>
              <a:tabLst/>
              <a:defRPr lang="en-US" sz="1600" kern="1200" dirty="0" smtClean="0">
                <a:solidFill>
                  <a:schemeClr val="tx2"/>
                </a:solidFill>
                <a:latin typeface="Arial" pitchFamily="34" charset="0"/>
                <a:ea typeface="+mn-ea"/>
                <a:cs typeface="Arial" pitchFamily="34" charset="0"/>
              </a:defRPr>
            </a:lvl2pPr>
            <a:lvl3pPr marL="608343" indent="-202781"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825608" indent="-217265"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1028389" indent="-202781" algn="l" defTabSz="1042873" rtl="0" eaLnBrk="1" latinLnBrk="0" hangingPunct="1">
              <a:lnSpc>
                <a:spcPct val="120000"/>
              </a:lnSpc>
              <a:spcBef>
                <a:spcPts val="0"/>
              </a:spcBef>
              <a:spcAft>
                <a:spcPts val="684"/>
              </a:spcAft>
              <a:buSzPct val="80000"/>
              <a:buFontTx/>
              <a:buBlip>
                <a:blip r:embed="rId2"/>
              </a:buBlip>
              <a:defRPr lang="en-US" sz="1600" kern="1200" baseline="0" dirty="0">
                <a:solidFill>
                  <a:schemeClr val="tx2"/>
                </a:solidFill>
                <a:latin typeface="Arial" pitchFamily="34" charset="0"/>
                <a:ea typeface="+mn-ea"/>
                <a:cs typeface="Arial" pitchFamily="34" charset="0"/>
              </a:defRPr>
            </a:lvl5p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671233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lvl1pPr marL="0" indent="0" algn="l" defTabSz="1042873" rtl="0" eaLnBrk="1" latinLnBrk="0" hangingPunct="1">
              <a:lnSpc>
                <a:spcPct val="120000"/>
              </a:lnSpc>
              <a:spcBef>
                <a:spcPts val="0"/>
              </a:spcBef>
              <a:spcAft>
                <a:spcPts val="2053"/>
              </a:spcAft>
              <a:buSzPct val="80000"/>
              <a:buFontTx/>
              <a:buNone/>
              <a:defRPr lang="en-US" sz="1600" kern="1200" dirty="0" smtClean="0">
                <a:solidFill>
                  <a:schemeClr val="tx2"/>
                </a:solidFill>
                <a:latin typeface="Arial" pitchFamily="34" charset="0"/>
                <a:ea typeface="+mn-ea"/>
                <a:cs typeface="Arial" pitchFamily="34" charset="0"/>
              </a:defRPr>
            </a:lvl1pPr>
            <a:lvl2pPr marL="206402" indent="-206402" algn="l" defTabSz="1042873" rtl="0" eaLnBrk="1" latinLnBrk="0" hangingPunct="1">
              <a:lnSpc>
                <a:spcPct val="120000"/>
              </a:lnSpc>
              <a:spcBef>
                <a:spcPts val="0"/>
              </a:spcBef>
              <a:spcAft>
                <a:spcPts val="684"/>
              </a:spcAft>
              <a:buSzPct val="80000"/>
              <a:buFontTx/>
              <a:buBlip>
                <a:blip r:embed="rId2"/>
              </a:buBlip>
              <a:defRPr lang="en-US" sz="1600" kern="1200" baseline="0" dirty="0" smtClean="0">
                <a:solidFill>
                  <a:schemeClr val="tx2"/>
                </a:solidFill>
                <a:latin typeface="Arial" pitchFamily="34" charset="0"/>
                <a:ea typeface="+mn-ea"/>
                <a:cs typeface="Arial" pitchFamily="34" charset="0"/>
              </a:defRPr>
            </a:lvl2pPr>
            <a:lvl3pPr marL="412804"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3pPr>
            <a:lvl4pPr marL="619206" indent="-206402"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4pPr>
            <a:lvl5pPr marL="814745" indent="-195539" algn="l" defTabSz="1042873" rtl="0" eaLnBrk="1" latinLnBrk="0" hangingPunct="1">
              <a:lnSpc>
                <a:spcPct val="120000"/>
              </a:lnSpc>
              <a:spcBef>
                <a:spcPts val="0"/>
              </a:spcBef>
              <a:spcAft>
                <a:spcPts val="684"/>
              </a:spcAft>
              <a:buSzPct val="80000"/>
              <a:buFontTx/>
              <a:buBlip>
                <a:blip r:embed="rId2"/>
              </a:buBlip>
              <a:defRPr lang="en-US" sz="1600" kern="1200" dirty="0" smtClean="0">
                <a:solidFill>
                  <a:schemeClr val="tx2"/>
                </a:solidFill>
                <a:latin typeface="Arial" pitchFamily="34" charset="0"/>
                <a:ea typeface="+mn-ea"/>
                <a:cs typeface="Arial" pitchFamily="34" charset="0"/>
              </a:defRPr>
            </a:lvl5pPr>
          </a:lstStyle>
          <a:p>
            <a:pPr lvl="0"/>
            <a:r>
              <a:rPr lang="en-US" dirty="0" smtClean="0"/>
              <a:t>Paragraph</a:t>
            </a:r>
          </a:p>
          <a:p>
            <a:pPr lvl="1"/>
            <a:r>
              <a:rPr lang="en-US" dirty="0" smtClean="0"/>
              <a:t>To create a bullet after paragraph text – use the tab key or bullet indent as for creating a sub bullet</a:t>
            </a:r>
          </a:p>
          <a:p>
            <a:pPr lvl="2"/>
            <a:r>
              <a:rPr lang="en-US" dirty="0" smtClean="0"/>
              <a:t>Level 2</a:t>
            </a:r>
          </a:p>
          <a:p>
            <a:pPr lvl="3"/>
            <a:r>
              <a:rPr lang="en-US" dirty="0" smtClean="0"/>
              <a:t>Level 3</a:t>
            </a:r>
          </a:p>
          <a:p>
            <a:pPr lvl="4"/>
            <a:r>
              <a:rPr lang="en-US" dirty="0" smtClean="0"/>
              <a:t>Level 4</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385570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Header here</a:t>
            </a:r>
            <a:endParaRPr lang="en-US" dirty="0"/>
          </a:p>
        </p:txBody>
      </p:sp>
      <p:sp>
        <p:nvSpPr>
          <p:cNvPr id="6" name="Slide Number Placeholder 5"/>
          <p:cNvSpPr>
            <a:spLocks noGrp="1"/>
          </p:cNvSpPr>
          <p:nvPr>
            <p:ph type="sldNum" sz="quarter" idx="12"/>
          </p:nvPr>
        </p:nvSpPr>
        <p:spPr/>
        <p:txBody>
          <a:bodyPr/>
          <a:lstStyle/>
          <a:p>
            <a:fld id="{76337E9E-228A-44BC-9DA8-0F448358108E}" type="slidenum">
              <a:rPr lang="en-US" smtClean="0"/>
              <a:t>‹#›</a:t>
            </a:fld>
            <a:endParaRPr lang="en-US"/>
          </a:p>
        </p:txBody>
      </p:sp>
    </p:spTree>
    <p:extLst>
      <p:ext uri="{BB962C8B-B14F-4D97-AF65-F5344CB8AC3E}">
        <p14:creationId xmlns:p14="http://schemas.microsoft.com/office/powerpoint/2010/main" val="2476340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095" y="3321886"/>
            <a:ext cx="6427074" cy="2292150"/>
          </a:xfrm>
        </p:spPr>
        <p:txBody>
          <a:bodyPr/>
          <a:lstStyle/>
          <a:p>
            <a:r>
              <a:rPr lang="en-US" smtClean="0"/>
              <a:t>Click to edit Master title style</a:t>
            </a:r>
            <a:endParaRPr lang="en-GB"/>
          </a:p>
        </p:txBody>
      </p:sp>
      <p:sp>
        <p:nvSpPr>
          <p:cNvPr id="3" name="Subtitl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0345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86157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287" y="6871500"/>
            <a:ext cx="6427074" cy="2123828"/>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05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78063"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843642"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EDE1D0-6C95-45E9-899D-C2ACED669598}" type="datetimeFigureOut">
              <a:rPr lang="en-GB">
                <a:solidFill>
                  <a:prstClr val="black">
                    <a:tint val="75000"/>
                  </a:prstClr>
                </a:solidFill>
              </a:rPr>
              <a:pPr/>
              <a:t>27/07/15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1CDD25F-F4D9-4C35-8ABA-AFAE2AA07EC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84162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6.xml"/><Relationship Id="rId12" Type="http://schemas.openxmlformats.org/officeDocument/2006/relationships/theme" Target="../theme/theme2.xml"/><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 Id="rId9" Type="http://schemas.openxmlformats.org/officeDocument/2006/relationships/slideLayout" Target="../slideLayouts/slideLayout14.xml"/><Relationship Id="rId10"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p:nvPr/>
        </p:nvCxnSpPr>
        <p:spPr>
          <a:xfrm>
            <a:off x="0" y="2049568"/>
            <a:ext cx="7561263" cy="0"/>
          </a:xfrm>
          <a:prstGeom prst="line">
            <a:avLst/>
          </a:prstGeom>
          <a:ln w="3175">
            <a:solidFill>
              <a:srgbClr val="BC003C"/>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378063" y="727746"/>
            <a:ext cx="5934991" cy="1024784"/>
          </a:xfrm>
          <a:prstGeom prst="rect">
            <a:avLst/>
          </a:prstGeom>
        </p:spPr>
        <p:txBody>
          <a:bodyPr vert="horz" lIns="0" tIns="52144" rIns="0" bIns="52144" rtlCol="0" anchor="t" anchorCtr="0">
            <a:noAutofit/>
          </a:bodyPr>
          <a:lstStyle/>
          <a:p>
            <a:r>
              <a:rPr lang="en-US" dirty="0" smtClean="0"/>
              <a:t>Insert header here</a:t>
            </a:r>
            <a:endParaRPr lang="en-US" dirty="0"/>
          </a:p>
        </p:txBody>
      </p:sp>
      <p:sp>
        <p:nvSpPr>
          <p:cNvPr id="3" name="Text Placeholder 2"/>
          <p:cNvSpPr>
            <a:spLocks noGrp="1"/>
          </p:cNvSpPr>
          <p:nvPr>
            <p:ph type="body" idx="1"/>
          </p:nvPr>
        </p:nvSpPr>
        <p:spPr>
          <a:xfrm>
            <a:off x="378065" y="2866425"/>
            <a:ext cx="6805136" cy="6341781"/>
          </a:xfrm>
          <a:prstGeom prst="rect">
            <a:avLst/>
          </a:prstGeom>
        </p:spPr>
        <p:txBody>
          <a:bodyPr vert="horz" lIns="0" tIns="52144" rIns="0" bIns="52144" rtlCol="0">
            <a:normAutofit/>
          </a:bodyPr>
          <a:lstStyle/>
          <a:p>
            <a:pPr lvl="0"/>
            <a:r>
              <a:rPr lang="en-US" dirty="0" smtClean="0"/>
              <a:t>Level 1</a:t>
            </a:r>
          </a:p>
          <a:p>
            <a:pPr lvl="1"/>
            <a:r>
              <a:rPr lang="en-US" dirty="0" smtClean="0"/>
              <a:t>Level 2</a:t>
            </a:r>
          </a:p>
          <a:p>
            <a:pPr lvl="2"/>
            <a:r>
              <a:rPr lang="en-US" dirty="0" smtClean="0"/>
              <a:t>Level 3</a:t>
            </a:r>
          </a:p>
          <a:p>
            <a:pPr lvl="3"/>
            <a:r>
              <a:rPr lang="en-US" dirty="0" smtClean="0"/>
              <a:t>Level 4</a:t>
            </a:r>
          </a:p>
          <a:p>
            <a:pPr lvl="4"/>
            <a:r>
              <a:rPr lang="en-US" dirty="0" smtClean="0"/>
              <a:t>Level 5</a:t>
            </a:r>
            <a:endParaRPr lang="en-US" dirty="0"/>
          </a:p>
        </p:txBody>
      </p:sp>
      <p:sp>
        <p:nvSpPr>
          <p:cNvPr id="6" name="Slide Number Placeholder 5"/>
          <p:cNvSpPr>
            <a:spLocks noGrp="1"/>
          </p:cNvSpPr>
          <p:nvPr>
            <p:ph type="sldNum" sz="quarter" idx="4"/>
          </p:nvPr>
        </p:nvSpPr>
        <p:spPr>
          <a:xfrm>
            <a:off x="379377" y="9534949"/>
            <a:ext cx="526400" cy="440608"/>
          </a:xfrm>
          <a:prstGeom prst="rect">
            <a:avLst/>
          </a:prstGeom>
        </p:spPr>
        <p:txBody>
          <a:bodyPr vert="horz" lIns="104287" tIns="52144" rIns="104287" bIns="52144" rtlCol="0" anchor="ctr"/>
          <a:lstStyle>
            <a:lvl1pPr algn="l">
              <a:defRPr sz="1400">
                <a:solidFill>
                  <a:schemeClr val="tx1">
                    <a:tint val="75000"/>
                  </a:schemeClr>
                </a:solidFill>
              </a:defRPr>
            </a:lvl1pPr>
          </a:lstStyle>
          <a:p>
            <a:fld id="{76337E9E-228A-44BC-9DA8-0F448358108E}" type="slidenum">
              <a:rPr lang="en-US" smtClean="0"/>
              <a:pPr/>
              <a:t>‹#›</a:t>
            </a:fld>
            <a:endParaRPr lang="en-US"/>
          </a:p>
        </p:txBody>
      </p:sp>
    </p:spTree>
    <p:extLst>
      <p:ext uri="{BB962C8B-B14F-4D97-AF65-F5344CB8AC3E}">
        <p14:creationId xmlns:p14="http://schemas.microsoft.com/office/powerpoint/2010/main" val="36434868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iming>
    <p:tnLst>
      <p:par>
        <p:cTn xmlns:p14="http://schemas.microsoft.com/office/powerpoint/2010/main" id="1" dur="indefinite" restart="never" nodeType="tmRoot"/>
      </p:par>
    </p:tnLst>
  </p:timing>
  <p:txStyles>
    <p:titleStyle>
      <a:lvl1pPr algn="l" defTabSz="1042873" rtl="0" eaLnBrk="1" latinLnBrk="0" hangingPunct="1">
        <a:spcBef>
          <a:spcPct val="0"/>
        </a:spcBef>
        <a:buNone/>
        <a:defRPr sz="3200" b="1" kern="1200">
          <a:solidFill>
            <a:srgbClr val="BC003C"/>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06402"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1pPr>
      <a:lvl2pPr marL="412804"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2pPr>
      <a:lvl3pPr marL="619206"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3pPr>
      <a:lvl4pPr marL="814745" indent="-195539"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4pPr>
      <a:lvl5pPr marL="1021147" indent="-206402" algn="l" defTabSz="1042873" rtl="0" eaLnBrk="1" latinLnBrk="0" hangingPunct="1">
        <a:lnSpc>
          <a:spcPct val="120000"/>
        </a:lnSpc>
        <a:spcBef>
          <a:spcPts val="0"/>
        </a:spcBef>
        <a:spcAft>
          <a:spcPts val="684"/>
        </a:spcAft>
        <a:buSzPct val="80000"/>
        <a:buFontTx/>
        <a:buBlip>
          <a:blip r:embed="rId7"/>
        </a:buBlip>
        <a:defRPr sz="1600" kern="1200">
          <a:solidFill>
            <a:schemeClr val="tx2"/>
          </a:solidFill>
          <a:latin typeface="Arial" pitchFamily="34" charset="0"/>
          <a:ea typeface="+mn-ea"/>
          <a:cs typeface="Arial" pitchFamily="34" charset="0"/>
        </a:defRPr>
      </a:lvl5pPr>
      <a:lvl6pPr marL="286790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338"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775"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211" indent="-260718" algn="l" defTabSz="1042873"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2873" rtl="0" eaLnBrk="1" latinLnBrk="0" hangingPunct="1">
        <a:defRPr sz="2100" kern="1200">
          <a:solidFill>
            <a:schemeClr val="tx1"/>
          </a:solidFill>
          <a:latin typeface="+mn-lt"/>
          <a:ea typeface="+mn-ea"/>
          <a:cs typeface="+mn-cs"/>
        </a:defRPr>
      </a:lvl1pPr>
      <a:lvl2pPr marL="521437" algn="l" defTabSz="1042873" rtl="0" eaLnBrk="1" latinLnBrk="0" hangingPunct="1">
        <a:defRPr sz="2100" kern="1200">
          <a:solidFill>
            <a:schemeClr val="tx1"/>
          </a:solidFill>
          <a:latin typeface="+mn-lt"/>
          <a:ea typeface="+mn-ea"/>
          <a:cs typeface="+mn-cs"/>
        </a:defRPr>
      </a:lvl2pPr>
      <a:lvl3pPr marL="1042873" algn="l" defTabSz="1042873" rtl="0" eaLnBrk="1" latinLnBrk="0" hangingPunct="1">
        <a:defRPr sz="2100" kern="1200">
          <a:solidFill>
            <a:schemeClr val="tx1"/>
          </a:solidFill>
          <a:latin typeface="+mn-lt"/>
          <a:ea typeface="+mn-ea"/>
          <a:cs typeface="+mn-cs"/>
        </a:defRPr>
      </a:lvl3pPr>
      <a:lvl4pPr marL="1564310" algn="l" defTabSz="1042873" rtl="0" eaLnBrk="1" latinLnBrk="0" hangingPunct="1">
        <a:defRPr sz="2100" kern="1200">
          <a:solidFill>
            <a:schemeClr val="tx1"/>
          </a:solidFill>
          <a:latin typeface="+mn-lt"/>
          <a:ea typeface="+mn-ea"/>
          <a:cs typeface="+mn-cs"/>
        </a:defRPr>
      </a:lvl4pPr>
      <a:lvl5pPr marL="2085746" algn="l" defTabSz="1042873" rtl="0" eaLnBrk="1" latinLnBrk="0" hangingPunct="1">
        <a:defRPr sz="2100" kern="1200">
          <a:solidFill>
            <a:schemeClr val="tx1"/>
          </a:solidFill>
          <a:latin typeface="+mn-lt"/>
          <a:ea typeface="+mn-ea"/>
          <a:cs typeface="+mn-cs"/>
        </a:defRPr>
      </a:lvl5pPr>
      <a:lvl6pPr marL="2607183" algn="l" defTabSz="1042873" rtl="0" eaLnBrk="1" latinLnBrk="0" hangingPunct="1">
        <a:defRPr sz="2100" kern="1200">
          <a:solidFill>
            <a:schemeClr val="tx1"/>
          </a:solidFill>
          <a:latin typeface="+mn-lt"/>
          <a:ea typeface="+mn-ea"/>
          <a:cs typeface="+mn-cs"/>
        </a:defRPr>
      </a:lvl6pPr>
      <a:lvl7pPr marL="3128620" algn="l" defTabSz="1042873" rtl="0" eaLnBrk="1" latinLnBrk="0" hangingPunct="1">
        <a:defRPr sz="2100" kern="1200">
          <a:solidFill>
            <a:schemeClr val="tx1"/>
          </a:solidFill>
          <a:latin typeface="+mn-lt"/>
          <a:ea typeface="+mn-ea"/>
          <a:cs typeface="+mn-cs"/>
        </a:defRPr>
      </a:lvl7pPr>
      <a:lvl8pPr marL="3650056" algn="l" defTabSz="1042873" rtl="0" eaLnBrk="1" latinLnBrk="0" hangingPunct="1">
        <a:defRPr sz="2100" kern="1200">
          <a:solidFill>
            <a:schemeClr val="tx1"/>
          </a:solidFill>
          <a:latin typeface="+mn-lt"/>
          <a:ea typeface="+mn-ea"/>
          <a:cs typeface="+mn-cs"/>
        </a:defRPr>
      </a:lvl8pPr>
      <a:lvl9pPr marL="4171493" algn="l" defTabSz="1042873"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9EDE1D0-6C95-45E9-899D-C2ACED669598}" type="datetimeFigureOut">
              <a:rPr lang="en-GB" smtClean="0">
                <a:solidFill>
                  <a:prstClr val="black">
                    <a:tint val="75000"/>
                  </a:prstClr>
                </a:solidFill>
              </a:rPr>
              <a:pPr defTabSz="914400"/>
              <a:t>27/07/15</a:t>
            </a:fld>
            <a:endParaRPr lang="en-GB" smtClean="0">
              <a:solidFill>
                <a:prstClr val="black">
                  <a:tint val="75000"/>
                </a:prstClr>
              </a:solidFill>
            </a:endParaRPr>
          </a:p>
        </p:txBody>
      </p:sp>
      <p:sp>
        <p:nvSpPr>
          <p:cNvPr id="5" name="Footer Placeholder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smtClean="0">
              <a:solidFill>
                <a:prstClr val="black">
                  <a:tint val="75000"/>
                </a:prstClr>
              </a:solidFill>
            </a:endParaRPr>
          </a:p>
        </p:txBody>
      </p:sp>
      <p:sp>
        <p:nvSpPr>
          <p:cNvPr id="6" name="Slide Number Placeholder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1CDD25F-F4D9-4C35-8ABA-AFAE2AA07EC0}" type="slidenum">
              <a:rPr lang="en-GB" smtClean="0">
                <a:solidFill>
                  <a:prstClr val="black">
                    <a:tint val="75000"/>
                  </a:prstClr>
                </a:solidFill>
              </a:rPr>
              <a:pPr defTabSz="914400"/>
              <a:t>‹#›</a:t>
            </a:fld>
            <a:endParaRPr lang="en-GB" smtClean="0">
              <a:solidFill>
                <a:prstClr val="black">
                  <a:tint val="75000"/>
                </a:prstClr>
              </a:solidFill>
            </a:endParaRPr>
          </a:p>
        </p:txBody>
      </p:sp>
    </p:spTree>
    <p:extLst>
      <p:ext uri="{BB962C8B-B14F-4D97-AF65-F5344CB8AC3E}">
        <p14:creationId xmlns:p14="http://schemas.microsoft.com/office/powerpoint/2010/main" val="14130474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 Id="rId3"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jpg"/><Relationship Id="rId1" Type="http://schemas.openxmlformats.org/officeDocument/2006/relationships/slideLayout" Target="../slideLayouts/slideLayout6.xml"/><Relationship Id="rId2" Type="http://schemas.openxmlformats.org/officeDocument/2006/relationships/image" Target="../media/image3.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8614" y="3391605"/>
            <a:ext cx="5465668" cy="1582634"/>
          </a:xfrm>
          <a:prstGeom prst="rect">
            <a:avLst/>
          </a:prstGeom>
          <a:noFill/>
        </p:spPr>
        <p:txBody>
          <a:bodyPr wrap="square" lIns="104287" tIns="52144" rIns="104287" bIns="52144" rtlCol="0">
            <a:spAutoFit/>
          </a:bodyPr>
          <a:lstStyle/>
          <a:p>
            <a:r>
              <a:rPr lang="en-GB" sz="3200" b="1" dirty="0" smtClean="0">
                <a:solidFill>
                  <a:srgbClr val="333F48"/>
                </a:solidFill>
                <a:latin typeface="Open Sans" charset="0"/>
                <a:ea typeface="Open Sans" charset="0"/>
                <a:cs typeface="Open Sans" charset="0"/>
              </a:rPr>
              <a:t>The top </a:t>
            </a:r>
            <a:r>
              <a:rPr lang="en-GB" sz="3200" b="1" dirty="0">
                <a:solidFill>
                  <a:srgbClr val="333F48"/>
                </a:solidFill>
                <a:latin typeface="Open Sans" charset="0"/>
                <a:ea typeface="Open Sans" charset="0"/>
                <a:cs typeface="Open Sans" charset="0"/>
              </a:rPr>
              <a:t>5</a:t>
            </a:r>
            <a:r>
              <a:rPr lang="en-GB" sz="3200" b="1" dirty="0" smtClean="0">
                <a:solidFill>
                  <a:srgbClr val="333F48"/>
                </a:solidFill>
                <a:latin typeface="Open Sans" charset="0"/>
                <a:ea typeface="Open Sans" charset="0"/>
                <a:cs typeface="Open Sans" charset="0"/>
              </a:rPr>
              <a:t> benefits of using the cloud for  automatic enrolment</a:t>
            </a:r>
            <a:endParaRPr lang="en-GB" sz="3200" b="1" dirty="0">
              <a:solidFill>
                <a:srgbClr val="333F48"/>
              </a:solidFill>
              <a:latin typeface="Open Sans" charset="0"/>
              <a:ea typeface="Open Sans" charset="0"/>
              <a:cs typeface="Open Sans" charset="0"/>
            </a:endParaRPr>
          </a:p>
        </p:txBody>
      </p:sp>
      <p:sp>
        <p:nvSpPr>
          <p:cNvPr id="6" name="TextBox 5"/>
          <p:cNvSpPr txBox="1"/>
          <p:nvPr/>
        </p:nvSpPr>
        <p:spPr>
          <a:xfrm>
            <a:off x="558614" y="5206010"/>
            <a:ext cx="4493205" cy="1090191"/>
          </a:xfrm>
          <a:prstGeom prst="rect">
            <a:avLst/>
          </a:prstGeom>
          <a:noFill/>
        </p:spPr>
        <p:txBody>
          <a:bodyPr wrap="square" lIns="104287" tIns="52144" rIns="104287" bIns="52144" rtlCol="0">
            <a:spAutoFit/>
          </a:bodyPr>
          <a:lstStyle/>
          <a:p>
            <a:r>
              <a:rPr lang="en-GB" sz="1600" dirty="0" smtClean="0">
                <a:solidFill>
                  <a:srgbClr val="BC003C"/>
                </a:solidFill>
                <a:latin typeface="Open Sans" charset="0"/>
                <a:ea typeface="Open Sans" charset="0"/>
                <a:cs typeface="Open Sans" charset="0"/>
              </a:rPr>
              <a:t>Learn how online payroll solutions can streamline the transition and solve complex automatic enrolment challenges for your business. </a:t>
            </a:r>
            <a:endParaRPr lang="en-GB" sz="1600" dirty="0">
              <a:solidFill>
                <a:srgbClr val="BC003C"/>
              </a:solidFill>
              <a:latin typeface="Open Sans" charset="0"/>
              <a:ea typeface="Open Sans" charset="0"/>
              <a:cs typeface="Open Sans"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5765" y="10015495"/>
            <a:ext cx="1719496" cy="390210"/>
          </a:xfrm>
          <a:prstGeom prst="rect">
            <a:avLst/>
          </a:prstGeom>
        </p:spPr>
      </p:pic>
      <p:pic>
        <p:nvPicPr>
          <p:cNvPr id="7" name="Picture 6" descr="kashflow-logo-normal-colo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600" y="2135061"/>
            <a:ext cx="4162529" cy="870594"/>
          </a:xfrm>
          <a:prstGeom prst="rect">
            <a:avLst/>
          </a:prstGeom>
        </p:spPr>
      </p:pic>
    </p:spTree>
    <p:extLst>
      <p:ext uri="{BB962C8B-B14F-4D97-AF65-F5344CB8AC3E}">
        <p14:creationId xmlns:p14="http://schemas.microsoft.com/office/powerpoint/2010/main" val="36790754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990905" y="1698364"/>
            <a:ext cx="5496559" cy="1213302"/>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Automatic enrolment, part of the </a:t>
            </a:r>
            <a:r>
              <a:rPr lang="en-GB" sz="1200" dirty="0" smtClean="0">
                <a:solidFill>
                  <a:srgbClr val="333F48"/>
                </a:solidFill>
                <a:latin typeface="Open Sans" charset="0"/>
                <a:ea typeface="Open Sans" charset="0"/>
                <a:cs typeface="Open Sans" charset="0"/>
              </a:rPr>
              <a:t>government’s workplace </a:t>
            </a:r>
            <a:r>
              <a:rPr lang="en-GB" sz="1200" dirty="0">
                <a:solidFill>
                  <a:srgbClr val="333F48"/>
                </a:solidFill>
                <a:latin typeface="Open Sans" charset="0"/>
                <a:ea typeface="Open Sans" charset="0"/>
                <a:cs typeface="Open Sans" charset="0"/>
              </a:rPr>
              <a:t>pension reforms, is being introduced to combat the issue that people are living longer and </a:t>
            </a:r>
            <a:r>
              <a:rPr lang="en-GB" sz="1200" dirty="0" smtClean="0">
                <a:solidFill>
                  <a:srgbClr val="333F48"/>
                </a:solidFill>
                <a:latin typeface="Open Sans" charset="0"/>
                <a:ea typeface="Open Sans" charset="0"/>
                <a:cs typeface="Open Sans" charset="0"/>
              </a:rPr>
              <a:t>healthier lives </a:t>
            </a:r>
            <a:r>
              <a:rPr lang="en-GB" sz="1200" dirty="0">
                <a:solidFill>
                  <a:srgbClr val="333F48"/>
                </a:solidFill>
                <a:latin typeface="Open Sans" charset="0"/>
                <a:ea typeface="Open Sans" charset="0"/>
                <a:cs typeface="Open Sans" charset="0"/>
              </a:rPr>
              <a:t>but are saving less for their retirement.  As the ratio of workers to those of a pensionable age continues to fall, the government has estimated that as </a:t>
            </a:r>
            <a:r>
              <a:rPr lang="en-GB" sz="1200" dirty="0" smtClean="0">
                <a:solidFill>
                  <a:srgbClr val="333F48"/>
                </a:solidFill>
                <a:latin typeface="Open Sans" charset="0"/>
                <a:ea typeface="Open Sans" charset="0"/>
                <a:cs typeface="Open Sans" charset="0"/>
              </a:rPr>
              <a:t>many </a:t>
            </a:r>
            <a:r>
              <a:rPr lang="en-GB" sz="1200" dirty="0">
                <a:solidFill>
                  <a:srgbClr val="333F48"/>
                </a:solidFill>
                <a:latin typeface="Open Sans" charset="0"/>
                <a:ea typeface="Open Sans" charset="0"/>
                <a:cs typeface="Open Sans" charset="0"/>
              </a:rPr>
              <a:t>as seven million people are currently not saving enough for an adequate retirement income. </a:t>
            </a:r>
          </a:p>
        </p:txBody>
      </p:sp>
      <p:sp>
        <p:nvSpPr>
          <p:cNvPr id="15" name="TextBox 14"/>
          <p:cNvSpPr txBox="1"/>
          <p:nvPr/>
        </p:nvSpPr>
        <p:spPr>
          <a:xfrm>
            <a:off x="990903" y="2982250"/>
            <a:ext cx="3865265" cy="1213302"/>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As state pensions will be unable to bear the increasing numbers of retirees, The Pensions Act 2008 established new </a:t>
            </a:r>
            <a:r>
              <a:rPr lang="en-GB" sz="1200" dirty="0" smtClean="0">
                <a:solidFill>
                  <a:srgbClr val="333F48"/>
                </a:solidFill>
                <a:latin typeface="Open Sans" charset="0"/>
                <a:ea typeface="Open Sans" charset="0"/>
                <a:cs typeface="Open Sans" charset="0"/>
              </a:rPr>
              <a:t>duties to </a:t>
            </a:r>
            <a:r>
              <a:rPr lang="en-GB" sz="1200" dirty="0">
                <a:solidFill>
                  <a:srgbClr val="333F48"/>
                </a:solidFill>
                <a:latin typeface="Open Sans" charset="0"/>
                <a:ea typeface="Open Sans" charset="0"/>
                <a:cs typeface="Open Sans" charset="0"/>
              </a:rPr>
              <a:t>redress this </a:t>
            </a:r>
            <a:r>
              <a:rPr lang="en-GB" sz="1200" dirty="0" smtClean="0">
                <a:solidFill>
                  <a:srgbClr val="333F48"/>
                </a:solidFill>
                <a:latin typeface="Open Sans" charset="0"/>
                <a:ea typeface="Open Sans" charset="0"/>
                <a:cs typeface="Open Sans" charset="0"/>
              </a:rPr>
              <a:t>imbalance. Automatic </a:t>
            </a:r>
            <a:r>
              <a:rPr lang="en-GB" sz="1200" dirty="0">
                <a:solidFill>
                  <a:srgbClr val="333F48"/>
                </a:solidFill>
                <a:latin typeface="Open Sans" charset="0"/>
                <a:ea typeface="Open Sans" charset="0"/>
                <a:cs typeface="Open Sans" charset="0"/>
              </a:rPr>
              <a:t>enrolment as part of </a:t>
            </a:r>
            <a:r>
              <a:rPr lang="en-GB" sz="1200" dirty="0" smtClean="0">
                <a:solidFill>
                  <a:srgbClr val="333F48"/>
                </a:solidFill>
                <a:latin typeface="Open Sans" charset="0"/>
                <a:ea typeface="Open Sans" charset="0"/>
                <a:cs typeface="Open Sans" charset="0"/>
              </a:rPr>
              <a:t>these </a:t>
            </a:r>
            <a:r>
              <a:rPr lang="en-GB" sz="1200" dirty="0">
                <a:solidFill>
                  <a:srgbClr val="333F48"/>
                </a:solidFill>
                <a:latin typeface="Open Sans" charset="0"/>
                <a:ea typeface="Open Sans" charset="0"/>
                <a:cs typeface="Open Sans" charset="0"/>
              </a:rPr>
              <a:t>changes, began to be rolled out amongst businesses in October 2012. </a:t>
            </a:r>
          </a:p>
        </p:txBody>
      </p:sp>
      <p:sp>
        <p:nvSpPr>
          <p:cNvPr id="16" name="TextBox 15"/>
          <p:cNvSpPr txBox="1"/>
          <p:nvPr/>
        </p:nvSpPr>
        <p:spPr>
          <a:xfrm>
            <a:off x="990903" y="4265948"/>
            <a:ext cx="5445760" cy="1397968"/>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The changes brought about by the new legislation are complex and require early education and </a:t>
            </a:r>
            <a:r>
              <a:rPr lang="en-GB" sz="1200" dirty="0" smtClean="0">
                <a:solidFill>
                  <a:srgbClr val="333F48"/>
                </a:solidFill>
                <a:latin typeface="Open Sans" charset="0"/>
                <a:ea typeface="Open Sans" charset="0"/>
                <a:cs typeface="Open Sans" charset="0"/>
              </a:rPr>
              <a:t>preparation to allow </a:t>
            </a:r>
            <a:r>
              <a:rPr lang="en-GB" sz="1200" dirty="0">
                <a:solidFill>
                  <a:srgbClr val="333F48"/>
                </a:solidFill>
                <a:latin typeface="Open Sans" charset="0"/>
                <a:ea typeface="Open Sans" charset="0"/>
                <a:cs typeface="Open Sans" charset="0"/>
              </a:rPr>
              <a:t>businesses to gain a full understanding of how to capitalise, adapt, and ensure compliance. </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With </a:t>
            </a:r>
            <a:r>
              <a:rPr lang="en-GB" sz="1200" dirty="0" smtClean="0">
                <a:solidFill>
                  <a:srgbClr val="333F48"/>
                </a:solidFill>
                <a:latin typeface="Open Sans" charset="0"/>
                <a:ea typeface="Open Sans" charset="0"/>
                <a:cs typeface="Open Sans" charset="0"/>
              </a:rPr>
              <a:t>770,000 </a:t>
            </a:r>
            <a:r>
              <a:rPr lang="en-GB" sz="1200" dirty="0">
                <a:solidFill>
                  <a:srgbClr val="333F48"/>
                </a:solidFill>
                <a:latin typeface="Open Sans" charset="0"/>
                <a:ea typeface="Open Sans" charset="0"/>
                <a:cs typeface="Open Sans" charset="0"/>
              </a:rPr>
              <a:t>businesses staging during the </a:t>
            </a:r>
            <a:r>
              <a:rPr lang="en-GB" sz="1200" dirty="0" smtClean="0">
                <a:solidFill>
                  <a:srgbClr val="333F48"/>
                </a:solidFill>
                <a:latin typeface="Open Sans" charset="0"/>
                <a:ea typeface="Open Sans" charset="0"/>
                <a:cs typeface="Open Sans" charset="0"/>
              </a:rPr>
              <a:t>2015-2016 </a:t>
            </a:r>
            <a:r>
              <a:rPr lang="en-GB" sz="1200" dirty="0">
                <a:solidFill>
                  <a:srgbClr val="333F48"/>
                </a:solidFill>
                <a:latin typeface="Open Sans" charset="0"/>
                <a:ea typeface="Open Sans" charset="0"/>
                <a:cs typeface="Open Sans" charset="0"/>
              </a:rPr>
              <a:t>financial year, the numbers seeking support and advice about the legislative transition will </a:t>
            </a:r>
            <a:r>
              <a:rPr lang="en-GB" sz="1200" dirty="0" smtClean="0">
                <a:solidFill>
                  <a:srgbClr val="333F48"/>
                </a:solidFill>
                <a:latin typeface="Open Sans" charset="0"/>
                <a:ea typeface="Open Sans" charset="0"/>
                <a:cs typeface="Open Sans" charset="0"/>
              </a:rPr>
              <a:t>increase considerably. </a:t>
            </a:r>
            <a:endParaRPr lang="en-GB" sz="1200" dirty="0">
              <a:solidFill>
                <a:srgbClr val="333F48"/>
              </a:solidFill>
              <a:latin typeface="Open Sans" charset="0"/>
              <a:ea typeface="Open Sans" charset="0"/>
              <a:cs typeface="Open Sans" charset="0"/>
            </a:endParaRPr>
          </a:p>
        </p:txBody>
      </p:sp>
      <p:cxnSp>
        <p:nvCxnSpPr>
          <p:cNvPr id="18" name="Straight Connector 17"/>
          <p:cNvCxnSpPr/>
          <p:nvPr/>
        </p:nvCxnSpPr>
        <p:spPr>
          <a:xfrm>
            <a:off x="1887870" y="1012726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87870" y="10232183"/>
            <a:ext cx="5486400" cy="261610"/>
          </a:xfrm>
          <a:prstGeom prst="rect">
            <a:avLst/>
          </a:prstGeom>
          <a:noFill/>
        </p:spPr>
        <p:txBody>
          <a:bodyPr wrap="square" rtlCol="0">
            <a:spAutoFit/>
          </a:bodyPr>
          <a:lstStyle/>
          <a:p>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Call </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0844 815 5779</a:t>
            </a:r>
            <a:r>
              <a:rPr lang="en-GB" sz="1050"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or visit </a:t>
            </a:r>
            <a:r>
              <a:rPr lang="en-GB" sz="1050" b="1" i="1" dirty="0" err="1" smtClean="0">
                <a:solidFill>
                  <a:srgbClr val="333F48"/>
                </a:solidFill>
                <a:latin typeface="Open Sans" panose="020B0606030504020204" pitchFamily="34" charset="0"/>
                <a:ea typeface="Open Sans" panose="020B0606030504020204" pitchFamily="34" charset="0"/>
                <a:cs typeface="Open Sans" panose="020B0606030504020204" pitchFamily="34" charset="0"/>
              </a:rPr>
              <a:t>kashflow.com</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r>
              <a:rPr lang="en-GB" sz="1050" b="1" i="1" dirty="0">
                <a:solidFill>
                  <a:srgbClr val="333F48"/>
                </a:solidFill>
                <a:latin typeface="Open Sans" panose="020B0606030504020204" pitchFamily="34" charset="0"/>
                <a:ea typeface="Open Sans" panose="020B0606030504020204" pitchFamily="34" charset="0"/>
                <a:cs typeface="Open Sans" panose="020B0606030504020204" pitchFamily="34" charset="0"/>
              </a:rPr>
              <a:t>autoenrolment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to see how we can help you</a:t>
            </a:r>
          </a:p>
        </p:txBody>
      </p:sp>
      <p:pic>
        <p:nvPicPr>
          <p:cNvPr id="20" name="Picture 19" descr="kashflow-logo-normal-color.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47" y="9949566"/>
            <a:ext cx="1512611" cy="316363"/>
          </a:xfrm>
          <a:prstGeom prst="rect">
            <a:avLst/>
          </a:prstGeom>
        </p:spPr>
      </p:pic>
      <p:pic>
        <p:nvPicPr>
          <p:cNvPr id="3" name="Picture 2" descr="calenda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1358" y="2801873"/>
            <a:ext cx="2198591" cy="1424687"/>
          </a:xfrm>
          <a:prstGeom prst="rect">
            <a:avLst/>
          </a:prstGeom>
        </p:spPr>
      </p:pic>
      <p:cxnSp>
        <p:nvCxnSpPr>
          <p:cNvPr id="21" name="Straight Connector 20"/>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47078" y="792490"/>
            <a:ext cx="6362060"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Background to automatic enrolment</a:t>
            </a:r>
            <a:endParaRPr lang="en-GB" sz="2800" dirty="0">
              <a:solidFill>
                <a:srgbClr val="333F48"/>
              </a:solidFill>
              <a:latin typeface="Open Sans" pitchFamily="34" charset="0"/>
              <a:ea typeface="Open Sans" pitchFamily="34" charset="0"/>
              <a:cs typeface="Open Sans" pitchFamily="34" charset="0"/>
            </a:endParaRPr>
          </a:p>
        </p:txBody>
      </p:sp>
      <p:sp>
        <p:nvSpPr>
          <p:cNvPr id="24" name="TextBox 23"/>
          <p:cNvSpPr txBox="1"/>
          <p:nvPr/>
        </p:nvSpPr>
        <p:spPr>
          <a:xfrm>
            <a:off x="747078" y="5965969"/>
            <a:ext cx="6362060" cy="523220"/>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Legal information</a:t>
            </a:r>
            <a:endParaRPr lang="en-GB" sz="2800" dirty="0">
              <a:solidFill>
                <a:srgbClr val="333F48"/>
              </a:solidFill>
              <a:latin typeface="Open Sans" pitchFamily="34" charset="0"/>
              <a:ea typeface="Open Sans" pitchFamily="34" charset="0"/>
              <a:cs typeface="Open Sans" pitchFamily="34" charset="0"/>
            </a:endParaRPr>
          </a:p>
        </p:txBody>
      </p:sp>
      <p:cxnSp>
        <p:nvCxnSpPr>
          <p:cNvPr id="25" name="Straight Connector 24"/>
          <p:cNvCxnSpPr/>
          <p:nvPr/>
        </p:nvCxnSpPr>
        <p:spPr>
          <a:xfrm>
            <a:off x="848678" y="6631735"/>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988378" y="6894866"/>
            <a:ext cx="4815522" cy="1397968"/>
          </a:xfrm>
          <a:prstGeom prst="rect">
            <a:avLst/>
          </a:prstGeom>
          <a:noFill/>
        </p:spPr>
        <p:txBody>
          <a:bodyPr wrap="square" lIns="104287" tIns="52144" rIns="104287" bIns="52144" rtlCol="0">
            <a:spAutoFit/>
          </a:bodyPr>
          <a:lstStyle/>
          <a:p>
            <a:r>
              <a:rPr lang="en-GB" sz="1200" dirty="0" smtClean="0">
                <a:solidFill>
                  <a:srgbClr val="333F48"/>
                </a:solidFill>
                <a:latin typeface="Open Sans" charset="0"/>
                <a:ea typeface="Open Sans" charset="0"/>
                <a:cs typeface="Open Sans" charset="0"/>
              </a:rPr>
              <a:t>This information doesn’t constitute financial, investment or professional advice and shouldn’t be relied on as such.</a:t>
            </a:r>
          </a:p>
          <a:p>
            <a:endParaRPr lang="en-GB" sz="1200" dirty="0">
              <a:solidFill>
                <a:srgbClr val="333F48"/>
              </a:solidFill>
              <a:latin typeface="Open Sans" charset="0"/>
              <a:ea typeface="Open Sans" charset="0"/>
              <a:cs typeface="Open Sans" charset="0"/>
            </a:endParaRPr>
          </a:p>
          <a:p>
            <a:r>
              <a:rPr lang="en-GB" sz="1200" dirty="0" err="1" smtClean="0">
                <a:solidFill>
                  <a:srgbClr val="333F48"/>
                </a:solidFill>
                <a:latin typeface="Open Sans" charset="0"/>
                <a:ea typeface="Open Sans" charset="0"/>
                <a:cs typeface="Open Sans" charset="0"/>
              </a:rPr>
              <a:t>KashFlow</a:t>
            </a:r>
            <a:r>
              <a:rPr lang="en-GB" sz="1200" dirty="0" smtClean="0">
                <a:solidFill>
                  <a:srgbClr val="333F48"/>
                </a:solidFill>
                <a:latin typeface="Open Sans" charset="0"/>
                <a:ea typeface="Open Sans" charset="0"/>
                <a:cs typeface="Open Sans" charset="0"/>
              </a:rPr>
              <a:t> do not make any personal recommendation or give advice to employers and their workers on how to make investment decisions. If you are seeking this kind of advice we would suggest speaking with a qualified financial adviser.</a:t>
            </a:r>
            <a:endParaRPr lang="en-GB" sz="1200" dirty="0">
              <a:solidFill>
                <a:srgbClr val="333F48"/>
              </a:solidFill>
              <a:latin typeface="Open Sans" charset="0"/>
              <a:ea typeface="Open Sans" charset="0"/>
              <a:cs typeface="Open Sans" charset="0"/>
            </a:endParaRPr>
          </a:p>
        </p:txBody>
      </p:sp>
    </p:spTree>
    <p:extLst>
      <p:ext uri="{BB962C8B-B14F-4D97-AF65-F5344CB8AC3E}">
        <p14:creationId xmlns:p14="http://schemas.microsoft.com/office/powerpoint/2010/main" val="5113192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6918" y="401435"/>
            <a:ext cx="6362060"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The cloud, payroll and </a:t>
            </a:r>
          </a:p>
          <a:p>
            <a:r>
              <a:rPr lang="en-GB" sz="2800" dirty="0" smtClean="0">
                <a:solidFill>
                  <a:srgbClr val="333F48"/>
                </a:solidFill>
                <a:latin typeface="Open Sans" pitchFamily="34" charset="0"/>
                <a:ea typeface="Open Sans" pitchFamily="34" charset="0"/>
                <a:cs typeface="Open Sans" pitchFamily="34" charset="0"/>
              </a:rPr>
              <a:t>automatic enrolment </a:t>
            </a:r>
            <a:endParaRPr lang="en-GB" sz="2800" dirty="0">
              <a:solidFill>
                <a:srgbClr val="333F48"/>
              </a:solidFill>
              <a:latin typeface="Open Sans" pitchFamily="34" charset="0"/>
              <a:ea typeface="Open Sans" pitchFamily="34" charset="0"/>
              <a:cs typeface="Open Sans" pitchFamily="34" charset="0"/>
            </a:endParaRPr>
          </a:p>
        </p:txBody>
      </p:sp>
      <p:sp>
        <p:nvSpPr>
          <p:cNvPr id="13" name="TextBox 12"/>
          <p:cNvSpPr txBox="1"/>
          <p:nvPr/>
        </p:nvSpPr>
        <p:spPr>
          <a:xfrm>
            <a:off x="975319" y="1699654"/>
            <a:ext cx="5333776" cy="4906620"/>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In recent years more businesses have begun catering to the “cloud”. Google Drive, the Apple </a:t>
            </a:r>
            <a:r>
              <a:rPr lang="en-GB" sz="1200" dirty="0" err="1">
                <a:solidFill>
                  <a:srgbClr val="333F48"/>
                </a:solidFill>
                <a:latin typeface="Open Sans" charset="0"/>
                <a:ea typeface="Open Sans" charset="0"/>
                <a:cs typeface="Open Sans" charset="0"/>
              </a:rPr>
              <a:t>iCloud</a:t>
            </a:r>
            <a:r>
              <a:rPr lang="en-GB" sz="1200" dirty="0">
                <a:solidFill>
                  <a:srgbClr val="333F48"/>
                </a:solidFill>
                <a:latin typeface="Open Sans" charset="0"/>
                <a:ea typeface="Open Sans" charset="0"/>
                <a:cs typeface="Open Sans" charset="0"/>
              </a:rPr>
              <a:t> and the ever increasing social networks like Facebook and </a:t>
            </a:r>
            <a:r>
              <a:rPr lang="en-GB" sz="1200" dirty="0" err="1">
                <a:solidFill>
                  <a:srgbClr val="333F48"/>
                </a:solidFill>
                <a:latin typeface="Open Sans" charset="0"/>
                <a:ea typeface="Open Sans" charset="0"/>
                <a:cs typeface="Open Sans" charset="0"/>
              </a:rPr>
              <a:t>Instagram</a:t>
            </a:r>
            <a:r>
              <a:rPr lang="en-GB" sz="1200" dirty="0">
                <a:solidFill>
                  <a:srgbClr val="333F48"/>
                </a:solidFill>
                <a:latin typeface="Open Sans" charset="0"/>
                <a:ea typeface="Open Sans" charset="0"/>
                <a:cs typeface="Open Sans" charset="0"/>
              </a:rPr>
              <a:t> all exist in the cloud. </a:t>
            </a:r>
          </a:p>
          <a:p>
            <a:endParaRPr lang="en-GB" sz="1200" dirty="0" smtClean="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The cloud itself, is another way of referring to online capabilities, programmes and storage. Online services, such as the ones mentioned above, offer increasing flexibility for people and businesses in the 21st century.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Now reaching much further than just online storage facilities, businesses are able to utilise solutions developed and expanded into the cloud confidently running integral parts of their businesses through these new and easily accessible means.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With ever increasing services provided online, many businesses are able to improve efficiency and productivity, whilst reducing costs and overheads.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Payroll and finance departments haven’t been left behind; the take up of online solutions for a range of businesses in this area has been positive and continues to rise. </a:t>
            </a: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p:txBody>
      </p:sp>
      <p:sp>
        <p:nvSpPr>
          <p:cNvPr id="17" name="TextBox 16"/>
          <p:cNvSpPr txBox="1"/>
          <p:nvPr/>
        </p:nvSpPr>
        <p:spPr>
          <a:xfrm>
            <a:off x="970772" y="5563533"/>
            <a:ext cx="2811920" cy="4906621"/>
          </a:xfrm>
          <a:prstGeom prst="rect">
            <a:avLst/>
          </a:prstGeom>
          <a:noFill/>
        </p:spPr>
        <p:txBody>
          <a:bodyPr wrap="square" lIns="104287" tIns="52144" rIns="104287" bIns="52144" rtlCol="0">
            <a:spAutoFit/>
          </a:bodyPr>
          <a:lstStyle/>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In </a:t>
            </a:r>
            <a:r>
              <a:rPr lang="en-GB" sz="1200" dirty="0">
                <a:solidFill>
                  <a:srgbClr val="333F48"/>
                </a:solidFill>
                <a:latin typeface="Open Sans" charset="0"/>
                <a:ea typeface="Open Sans" charset="0"/>
                <a:cs typeface="Open Sans" charset="0"/>
              </a:rPr>
              <a:t>a recent </a:t>
            </a:r>
            <a:r>
              <a:rPr lang="en-GB" sz="1200" dirty="0" err="1" smtClean="0">
                <a:solidFill>
                  <a:srgbClr val="333F48"/>
                </a:solidFill>
                <a:latin typeface="Open Sans" charset="0"/>
                <a:ea typeface="Open Sans" charset="0"/>
                <a:cs typeface="Open Sans" charset="0"/>
              </a:rPr>
              <a:t>KashFlow</a:t>
            </a:r>
            <a:r>
              <a:rPr lang="en-GB" sz="1200" dirty="0" smtClean="0">
                <a:solidFill>
                  <a:srgbClr val="333F48"/>
                </a:solidFill>
                <a:latin typeface="Open Sans" charset="0"/>
                <a:ea typeface="Open Sans" charset="0"/>
                <a:cs typeface="Open Sans" charset="0"/>
              </a:rPr>
              <a:t> </a:t>
            </a:r>
            <a:r>
              <a:rPr lang="en-GB" sz="1200" dirty="0">
                <a:solidFill>
                  <a:srgbClr val="333F48"/>
                </a:solidFill>
                <a:latin typeface="Open Sans" charset="0"/>
                <a:ea typeface="Open Sans" charset="0"/>
                <a:cs typeface="Open Sans" charset="0"/>
              </a:rPr>
              <a:t>survey, 58% of respondents identified payroll as having </a:t>
            </a:r>
            <a:r>
              <a:rPr lang="en-GB" sz="1200" dirty="0" smtClean="0">
                <a:solidFill>
                  <a:srgbClr val="333F48"/>
                </a:solidFill>
                <a:latin typeface="Open Sans" charset="0"/>
                <a:ea typeface="Open Sans" charset="0"/>
                <a:cs typeface="Open Sans" charset="0"/>
              </a:rPr>
              <a:t>primary responsibility for </a:t>
            </a:r>
            <a:r>
              <a:rPr lang="en-GB" sz="1200" dirty="0">
                <a:solidFill>
                  <a:srgbClr val="333F48"/>
                </a:solidFill>
                <a:latin typeface="Open Sans" charset="0"/>
                <a:ea typeface="Open Sans" charset="0"/>
                <a:cs typeface="Open Sans" charset="0"/>
              </a:rPr>
              <a:t>the management of automatic enrolment. </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For </a:t>
            </a:r>
            <a:r>
              <a:rPr lang="en-GB" sz="1200" dirty="0">
                <a:solidFill>
                  <a:srgbClr val="333F48"/>
                </a:solidFill>
                <a:latin typeface="Open Sans" charset="0"/>
                <a:ea typeface="Open Sans" charset="0"/>
                <a:cs typeface="Open Sans" charset="0"/>
              </a:rPr>
              <a:t>efficient and successful automatic enrolment to be carried out, payroll holds a </a:t>
            </a:r>
            <a:r>
              <a:rPr lang="en-GB" sz="1200" dirty="0" smtClean="0">
                <a:solidFill>
                  <a:srgbClr val="333F48"/>
                </a:solidFill>
                <a:latin typeface="Open Sans" charset="0"/>
                <a:ea typeface="Open Sans" charset="0"/>
                <a:cs typeface="Open Sans" charset="0"/>
              </a:rPr>
              <a:t>vital role </a:t>
            </a:r>
            <a:r>
              <a:rPr lang="en-GB" sz="1200" dirty="0">
                <a:solidFill>
                  <a:srgbClr val="333F48"/>
                </a:solidFill>
                <a:latin typeface="Open Sans" charset="0"/>
                <a:ea typeface="Open Sans" charset="0"/>
                <a:cs typeface="Open Sans" charset="0"/>
              </a:rPr>
              <a:t>with access to PAYE information and salary calculations at each pay period which must be </a:t>
            </a:r>
            <a:r>
              <a:rPr lang="en-GB" sz="1200" dirty="0" smtClean="0">
                <a:solidFill>
                  <a:srgbClr val="333F48"/>
                </a:solidFill>
                <a:latin typeface="Open Sans" charset="0"/>
                <a:ea typeface="Open Sans" charset="0"/>
                <a:cs typeface="Open Sans" charset="0"/>
              </a:rPr>
              <a:t>evaluated </a:t>
            </a:r>
            <a:r>
              <a:rPr lang="en-GB" sz="1200" dirty="0">
                <a:solidFill>
                  <a:srgbClr val="333F48"/>
                </a:solidFill>
                <a:latin typeface="Open Sans" charset="0"/>
                <a:ea typeface="Open Sans" charset="0"/>
                <a:cs typeface="Open Sans" charset="0"/>
              </a:rPr>
              <a:t>prior to employee assessment. </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Recognising the important role payroll has in automatic enrolment and the benefits of cloud solutions, some parts of the new legislation can be carried out using online enabled software. </a:t>
            </a:r>
            <a:endParaRPr lang="en-GB" sz="1200" dirty="0">
              <a:solidFill>
                <a:srgbClr val="333F48"/>
              </a:solidFill>
              <a:latin typeface="Open Sans" charset="0"/>
              <a:ea typeface="Open Sans" charset="0"/>
              <a:cs typeface="Open Sans" charset="0"/>
            </a:endParaRPr>
          </a:p>
          <a:p>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p:txBody>
      </p:sp>
      <p:cxnSp>
        <p:nvCxnSpPr>
          <p:cNvPr id="12" name="Straight Connector 11"/>
          <p:cNvCxnSpPr/>
          <p:nvPr/>
        </p:nvCxnSpPr>
        <p:spPr>
          <a:xfrm>
            <a:off x="1887870" y="1012726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87870" y="10232183"/>
            <a:ext cx="5486400" cy="261610"/>
          </a:xfrm>
          <a:prstGeom prst="rect">
            <a:avLst/>
          </a:prstGeom>
          <a:noFill/>
        </p:spPr>
        <p:txBody>
          <a:bodyPr wrap="square" rtlCol="0">
            <a:spAutoFit/>
          </a:bodyPr>
          <a:lstStyle/>
          <a:p>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Call </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0844 815 5779</a:t>
            </a:r>
            <a:r>
              <a:rPr lang="en-GB" sz="1050"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or visit </a:t>
            </a:r>
            <a:r>
              <a:rPr lang="en-GB" sz="1050" b="1" i="1" dirty="0" err="1" smtClean="0">
                <a:solidFill>
                  <a:srgbClr val="333F48"/>
                </a:solidFill>
                <a:latin typeface="Open Sans" panose="020B0606030504020204" pitchFamily="34" charset="0"/>
                <a:ea typeface="Open Sans" panose="020B0606030504020204" pitchFamily="34" charset="0"/>
                <a:cs typeface="Open Sans" panose="020B0606030504020204" pitchFamily="34" charset="0"/>
              </a:rPr>
              <a:t>kashflow.com</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r>
              <a:rPr lang="en-GB" sz="1050" b="1" i="1" dirty="0">
                <a:solidFill>
                  <a:srgbClr val="333F48"/>
                </a:solidFill>
                <a:latin typeface="Open Sans" panose="020B0606030504020204" pitchFamily="34" charset="0"/>
                <a:ea typeface="Open Sans" panose="020B0606030504020204" pitchFamily="34" charset="0"/>
                <a:cs typeface="Open Sans" panose="020B0606030504020204" pitchFamily="34" charset="0"/>
              </a:rPr>
              <a:t>autoenrolment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to see how we can help you</a:t>
            </a:r>
          </a:p>
        </p:txBody>
      </p:sp>
      <p:pic>
        <p:nvPicPr>
          <p:cNvPr id="20" name="Picture 19" descr="kashflow-logo-normal-color.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47" y="9949566"/>
            <a:ext cx="1512611" cy="316363"/>
          </a:xfrm>
          <a:prstGeom prst="rect">
            <a:avLst/>
          </a:prstGeom>
        </p:spPr>
      </p:pic>
      <p:grpSp>
        <p:nvGrpSpPr>
          <p:cNvPr id="3" name="Group 2"/>
          <p:cNvGrpSpPr/>
          <p:nvPr/>
        </p:nvGrpSpPr>
        <p:grpSpPr>
          <a:xfrm>
            <a:off x="3756598" y="6376764"/>
            <a:ext cx="3125567" cy="2350676"/>
            <a:chOff x="3616304" y="5990684"/>
            <a:chExt cx="3611287" cy="2715976"/>
          </a:xfrm>
        </p:grpSpPr>
        <p:pic>
          <p:nvPicPr>
            <p:cNvPr id="16" name="Picture 15"/>
            <p:cNvPicPr>
              <a:picLocks noChangeAspect="1"/>
            </p:cNvPicPr>
            <p:nvPr/>
          </p:nvPicPr>
          <p:blipFill>
            <a:blip r:embed="rId3"/>
            <a:stretch>
              <a:fillRect/>
            </a:stretch>
          </p:blipFill>
          <p:spPr>
            <a:xfrm>
              <a:off x="3616304" y="5990684"/>
              <a:ext cx="3611287" cy="2715976"/>
            </a:xfrm>
            <a:prstGeom prst="rect">
              <a:avLst/>
            </a:prstGeom>
          </p:spPr>
        </p:pic>
        <p:sp>
          <p:nvSpPr>
            <p:cNvPr id="2" name="Rectangle 1"/>
            <p:cNvSpPr/>
            <p:nvPr/>
          </p:nvSpPr>
          <p:spPr>
            <a:xfrm>
              <a:off x="4976405" y="6838076"/>
              <a:ext cx="1913669"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4976407" y="7062701"/>
              <a:ext cx="660926"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4976407" y="7287325"/>
              <a:ext cx="181429"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4976407" y="7511951"/>
              <a:ext cx="181429"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4976407" y="7732256"/>
              <a:ext cx="1136104"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4976407" y="7952561"/>
              <a:ext cx="466536"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p:cNvSpPr/>
            <p:nvPr/>
          </p:nvSpPr>
          <p:spPr>
            <a:xfrm>
              <a:off x="4976407" y="8168546"/>
              <a:ext cx="466536" cy="185747"/>
            </a:xfrm>
            <a:prstGeom prst="rect">
              <a:avLst/>
            </a:prstGeom>
            <a:solidFill>
              <a:srgbClr val="CA1C4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31" name="Straight Connector 30"/>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9081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47078" y="411595"/>
            <a:ext cx="6362060"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The top 5 benefits of using the cloud for automatic enrolment</a:t>
            </a:r>
            <a:endParaRPr lang="en-GB" sz="2800" dirty="0">
              <a:solidFill>
                <a:srgbClr val="333F48"/>
              </a:solidFill>
              <a:latin typeface="Open Sans" pitchFamily="34" charset="0"/>
              <a:ea typeface="Open Sans" pitchFamily="34" charset="0"/>
              <a:cs typeface="Open Sans" pitchFamily="34" charset="0"/>
            </a:endParaRPr>
          </a:p>
        </p:txBody>
      </p:sp>
      <p:sp>
        <p:nvSpPr>
          <p:cNvPr id="13" name="TextBox 12"/>
          <p:cNvSpPr txBox="1"/>
          <p:nvPr/>
        </p:nvSpPr>
        <p:spPr>
          <a:xfrm>
            <a:off x="970598" y="1699654"/>
            <a:ext cx="5135305" cy="8969273"/>
          </a:xfrm>
          <a:prstGeom prst="rect">
            <a:avLst/>
          </a:prstGeom>
          <a:noFill/>
        </p:spPr>
        <p:txBody>
          <a:bodyPr wrap="square" lIns="104287" tIns="52144" rIns="104287" bIns="52144" rtlCol="0">
            <a:spAutoFit/>
          </a:bodyPr>
          <a:lstStyle/>
          <a:p>
            <a:r>
              <a:rPr lang="en-GB" sz="1200" dirty="0" smtClean="0">
                <a:solidFill>
                  <a:srgbClr val="333F48"/>
                </a:solidFill>
                <a:latin typeface="Open Sans" charset="0"/>
                <a:ea typeface="Open Sans" charset="0"/>
                <a:cs typeface="Open Sans" charset="0"/>
              </a:rPr>
              <a:t>Automatic enrolment is full of complexities, but new online software can help business to manage these changes in a number of ways.  </a:t>
            </a:r>
          </a:p>
          <a:p>
            <a:endParaRPr lang="en-GB" sz="1200" dirty="0">
              <a:solidFill>
                <a:srgbClr val="333F48"/>
              </a:solidFill>
              <a:latin typeface="Open Sans" charset="0"/>
              <a:ea typeface="Open Sans" charset="0"/>
              <a:cs typeface="Open Sans" charset="0"/>
            </a:endParaRPr>
          </a:p>
          <a:p>
            <a:pPr marL="228600" indent="-228600">
              <a:buAutoNum type="arabicParenR"/>
            </a:pPr>
            <a:r>
              <a:rPr lang="en-GB" sz="1200" b="1" dirty="0" smtClean="0">
                <a:solidFill>
                  <a:srgbClr val="C8102E"/>
                </a:solidFill>
                <a:latin typeface="Open Sans" charset="0"/>
                <a:ea typeface="Open Sans" charset="0"/>
                <a:cs typeface="Open Sans" charset="0"/>
              </a:rPr>
              <a:t>Compliance confidence</a:t>
            </a: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Keeping up to date with the latest software releases can be difficult, especially when there is more than one computer or user to update within your business. As payroll and tax legislation is always being updated, waiting for disks in the post to arrive or downloading updates can take up valuable time for your workforce – late updates can be costly - automatic enrolment non-compliance fines can be up to £10,000 per day.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Whether using complete online solutions to help eradicate these challenges by updating your software automatically, or by choosing options that work with desktop payroll software to provide a complete end-to-end solution, you can relax in the knowledge that it will all be taken care of in the cloud. </a:t>
            </a:r>
          </a:p>
          <a:p>
            <a:endParaRPr lang="en-GB" sz="1200" dirty="0">
              <a:solidFill>
                <a:srgbClr val="333F48"/>
              </a:solidFill>
              <a:latin typeface="Open Sans" charset="0"/>
              <a:ea typeface="Open Sans" charset="0"/>
              <a:cs typeface="Open Sans" charset="0"/>
            </a:endParaRPr>
          </a:p>
          <a:p>
            <a:r>
              <a:rPr lang="en-GB" sz="1200" b="1" dirty="0">
                <a:solidFill>
                  <a:srgbClr val="C8102E"/>
                </a:solidFill>
                <a:latin typeface="Open Sans" charset="0"/>
                <a:ea typeface="Open Sans" charset="0"/>
                <a:cs typeface="Open Sans" charset="0"/>
              </a:rPr>
              <a:t>2) Efficient communications</a:t>
            </a:r>
          </a:p>
          <a:p>
            <a:endParaRPr lang="en-GB" sz="1200" b="1"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Communicating to your employees about automatic enrolment is legally required. Not only must you notify all eligible employees prior to your staging date, communications must be sent out as new employees or current employees become eligible. This is an </a:t>
            </a:r>
            <a:r>
              <a:rPr lang="en-GB" sz="1200" dirty="0" err="1">
                <a:solidFill>
                  <a:srgbClr val="333F48"/>
                </a:solidFill>
                <a:latin typeface="Open Sans" charset="0"/>
                <a:ea typeface="Open Sans" charset="0"/>
                <a:cs typeface="Open Sans" charset="0"/>
              </a:rPr>
              <a:t>ongoing</a:t>
            </a:r>
            <a:r>
              <a:rPr lang="en-GB" sz="1200" dirty="0">
                <a:solidFill>
                  <a:srgbClr val="333F48"/>
                </a:solidFill>
                <a:latin typeface="Open Sans" charset="0"/>
                <a:ea typeface="Open Sans" charset="0"/>
                <a:cs typeface="Open Sans" charset="0"/>
              </a:rPr>
              <a:t> process.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Online solutions can help ease the pressures of sending legal communications, by dispatching these notifications directly to the recipient via the cloud at the touch of a button.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Dramatically reducing printing and postage costs, the cloud will not only help you stay green, but also help minimise those overheads. </a:t>
            </a:r>
          </a:p>
          <a:p>
            <a:endParaRPr lang="en-GB" sz="1200" dirty="0">
              <a:solidFill>
                <a:srgbClr val="333F48"/>
              </a:solidFill>
              <a:latin typeface="Open Sans" charset="0"/>
              <a:ea typeface="Open Sans" charset="0"/>
              <a:cs typeface="Open Sans" charset="0"/>
            </a:endParaRPr>
          </a:p>
          <a:p>
            <a:r>
              <a:rPr lang="en-GB" sz="1200" b="1" dirty="0">
                <a:solidFill>
                  <a:srgbClr val="C8102E"/>
                </a:solidFill>
                <a:latin typeface="Open Sans" charset="0"/>
                <a:ea typeface="Open Sans" charset="0"/>
                <a:cs typeface="Open Sans" charset="0"/>
              </a:rPr>
              <a:t>3) Increased security </a:t>
            </a:r>
            <a:endParaRPr lang="en-GB" sz="1200" dirty="0">
              <a:solidFill>
                <a:srgbClr val="C8102E"/>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As more and more data is captured and stored online, cloud solutions are able to offer much more rigorous security that is able to respond quickly to ever-changing capabilities online.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Security levels offered by many business solutions in the cloud can provide customers with high level protection which is paramount to an organisation’s operations.</a:t>
            </a: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p:txBody>
      </p:sp>
      <p:sp>
        <p:nvSpPr>
          <p:cNvPr id="14" name="TextBox 13"/>
          <p:cNvSpPr txBox="1"/>
          <p:nvPr/>
        </p:nvSpPr>
        <p:spPr>
          <a:xfrm>
            <a:off x="747077" y="6360609"/>
            <a:ext cx="5963006" cy="659304"/>
          </a:xfrm>
          <a:prstGeom prst="rect">
            <a:avLst/>
          </a:prstGeom>
          <a:noFill/>
        </p:spPr>
        <p:txBody>
          <a:bodyPr wrap="square" lIns="104287" tIns="52144" rIns="104287" bIns="52144" rtlCol="0">
            <a:spAutoFit/>
          </a:bodyPr>
          <a:lstStyle/>
          <a:p>
            <a:endParaRPr lang="en-GB" sz="1200" dirty="0" smtClean="0">
              <a:solidFill>
                <a:srgbClr val="333F48"/>
              </a:solidFill>
              <a:latin typeface="Open Sans" charset="0"/>
              <a:ea typeface="Open Sans" charset="0"/>
              <a:cs typeface="Open Sans" charset="0"/>
            </a:endParaRPr>
          </a:p>
          <a:p>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p:txBody>
      </p:sp>
      <p:cxnSp>
        <p:nvCxnSpPr>
          <p:cNvPr id="17" name="Straight Connector 16"/>
          <p:cNvCxnSpPr/>
          <p:nvPr/>
        </p:nvCxnSpPr>
        <p:spPr>
          <a:xfrm>
            <a:off x="1887870" y="1012726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87870" y="10232183"/>
            <a:ext cx="5486400" cy="261610"/>
          </a:xfrm>
          <a:prstGeom prst="rect">
            <a:avLst/>
          </a:prstGeom>
          <a:noFill/>
        </p:spPr>
        <p:txBody>
          <a:bodyPr wrap="square" rtlCol="0">
            <a:spAutoFit/>
          </a:bodyPr>
          <a:lstStyle/>
          <a:p>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Call </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0844 815 5779</a:t>
            </a:r>
            <a:r>
              <a:rPr lang="en-GB" sz="1050"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or visit </a:t>
            </a:r>
            <a:r>
              <a:rPr lang="en-GB" sz="1050" b="1" i="1" dirty="0" err="1" smtClean="0">
                <a:solidFill>
                  <a:srgbClr val="333F48"/>
                </a:solidFill>
                <a:latin typeface="Open Sans" panose="020B0606030504020204" pitchFamily="34" charset="0"/>
                <a:ea typeface="Open Sans" panose="020B0606030504020204" pitchFamily="34" charset="0"/>
                <a:cs typeface="Open Sans" panose="020B0606030504020204" pitchFamily="34" charset="0"/>
              </a:rPr>
              <a:t>kashflow.com</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r>
              <a:rPr lang="en-GB" sz="1050" b="1" i="1" dirty="0">
                <a:solidFill>
                  <a:srgbClr val="333F48"/>
                </a:solidFill>
                <a:latin typeface="Open Sans" panose="020B0606030504020204" pitchFamily="34" charset="0"/>
                <a:ea typeface="Open Sans" panose="020B0606030504020204" pitchFamily="34" charset="0"/>
                <a:cs typeface="Open Sans" panose="020B0606030504020204" pitchFamily="34" charset="0"/>
              </a:rPr>
              <a:t>autoenrolment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to see how we can help you</a:t>
            </a:r>
          </a:p>
        </p:txBody>
      </p:sp>
      <p:pic>
        <p:nvPicPr>
          <p:cNvPr id="19" name="Picture 18" descr="kashflow-logo-normal-color.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47" y="9949566"/>
            <a:ext cx="1512611" cy="316363"/>
          </a:xfrm>
          <a:prstGeom prst="rect">
            <a:avLst/>
          </a:prstGeom>
        </p:spPr>
      </p:pic>
      <p:cxnSp>
        <p:nvCxnSpPr>
          <p:cNvPr id="23" name="Straight Connector 22"/>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5248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970587" y="1709814"/>
            <a:ext cx="5450263" cy="2690629"/>
          </a:xfrm>
          <a:prstGeom prst="rect">
            <a:avLst/>
          </a:prstGeom>
          <a:noFill/>
        </p:spPr>
        <p:txBody>
          <a:bodyPr wrap="square" lIns="104287" tIns="52144" rIns="104287" bIns="52144" rtlCol="0">
            <a:spAutoFit/>
          </a:bodyPr>
          <a:lstStyle/>
          <a:p>
            <a:r>
              <a:rPr lang="en-GB" sz="1200" b="1" dirty="0" smtClean="0">
                <a:solidFill>
                  <a:srgbClr val="C8102E"/>
                </a:solidFill>
                <a:latin typeface="Open Sans" charset="0"/>
                <a:ea typeface="Open Sans" charset="0"/>
                <a:cs typeface="Open Sans" charset="0"/>
              </a:rPr>
              <a:t>4) Mobile access 24/7</a:t>
            </a:r>
            <a:endParaRPr lang="en-GB" sz="1200" b="1" dirty="0">
              <a:solidFill>
                <a:srgbClr val="C8102E"/>
              </a:solidFill>
              <a:latin typeface="Open Sans" charset="0"/>
              <a:ea typeface="Open Sans" charset="0"/>
              <a:cs typeface="Open Sans" charset="0"/>
            </a:endParaRPr>
          </a:p>
          <a:p>
            <a:endParaRPr lang="en-GB" sz="1200" b="1"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Mobile devices and apps have risen in popularity over the last few years, and it’s a trend that appears to continue to climb with no signs of stopping. With more people gaining access to smartphones with app capabilities and add-ons, business and data management has become easier for everyone, not just the average office worker.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Accessing information via specific apps on a phone, from legitimate sources allows a worker to interact more efficiently and easily with company resources. The cloud is a vital component of app uptake and </a:t>
            </a:r>
            <a:r>
              <a:rPr lang="en-GB" sz="1200" dirty="0" smtClean="0">
                <a:solidFill>
                  <a:srgbClr val="333F48"/>
                </a:solidFill>
                <a:latin typeface="Open Sans" charset="0"/>
                <a:ea typeface="Open Sans" charset="0"/>
                <a:cs typeface="Open Sans" charset="0"/>
              </a:rPr>
              <a:t>usage, and many businesses can help engage more effectively and directly with their workforce, by publishing payslips straight to an app profile, for example. </a:t>
            </a:r>
            <a:endParaRPr lang="en-GB" sz="1200" dirty="0">
              <a:solidFill>
                <a:srgbClr val="333F48"/>
              </a:solidFill>
              <a:latin typeface="Open Sans" charset="0"/>
              <a:ea typeface="Open Sans" charset="0"/>
              <a:cs typeface="Open Sans" charset="0"/>
            </a:endParaRPr>
          </a:p>
        </p:txBody>
      </p:sp>
      <p:grpSp>
        <p:nvGrpSpPr>
          <p:cNvPr id="3" name="Group 2"/>
          <p:cNvGrpSpPr/>
          <p:nvPr/>
        </p:nvGrpSpPr>
        <p:grpSpPr>
          <a:xfrm>
            <a:off x="980746" y="4488770"/>
            <a:ext cx="5226753" cy="3090441"/>
            <a:chOff x="747078" y="4678494"/>
            <a:chExt cx="5226753" cy="3090441"/>
          </a:xfrm>
        </p:grpSpPr>
        <p:sp>
          <p:nvSpPr>
            <p:cNvPr id="16" name="TextBox 15"/>
            <p:cNvSpPr txBox="1"/>
            <p:nvPr/>
          </p:nvSpPr>
          <p:spPr>
            <a:xfrm>
              <a:off x="747078" y="4678494"/>
              <a:ext cx="4485322" cy="1213302"/>
            </a:xfrm>
            <a:prstGeom prst="rect">
              <a:avLst/>
            </a:prstGeom>
            <a:noFill/>
          </p:spPr>
          <p:txBody>
            <a:bodyPr wrap="square" lIns="104287" tIns="52144" rIns="104287" bIns="52144" rtlCol="0">
              <a:spAutoFit/>
            </a:bodyPr>
            <a:lstStyle/>
            <a:p>
              <a:r>
                <a:rPr lang="en-GB" sz="1200" b="1" dirty="0">
                  <a:solidFill>
                    <a:srgbClr val="C8102E"/>
                  </a:solidFill>
                  <a:latin typeface="Open Sans" charset="0"/>
                  <a:ea typeface="Open Sans" charset="0"/>
                  <a:cs typeface="Open Sans" charset="0"/>
                </a:rPr>
                <a:t>5</a:t>
              </a:r>
              <a:r>
                <a:rPr lang="en-GB" sz="1200" b="1" dirty="0" smtClean="0">
                  <a:solidFill>
                    <a:srgbClr val="C8102E"/>
                  </a:solidFill>
                  <a:latin typeface="Open Sans" charset="0"/>
                  <a:ea typeface="Open Sans" charset="0"/>
                  <a:cs typeface="Open Sans" charset="0"/>
                </a:rPr>
                <a:t>) Flexibility for your workforce</a:t>
              </a:r>
              <a:endParaRPr lang="en-GB" sz="1200" b="1" dirty="0">
                <a:solidFill>
                  <a:srgbClr val="C8102E"/>
                </a:solidFill>
                <a:latin typeface="Open Sans" charset="0"/>
                <a:ea typeface="Open Sans" charset="0"/>
                <a:cs typeface="Open Sans" charset="0"/>
              </a:endParaRPr>
            </a:p>
            <a:p>
              <a:endParaRPr lang="en-GB" sz="1200" b="1"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As all businesses are required to prepare for eligible employees, this will mean a huge variety of organisations will have to consider the best way to move forward with automatic enrolment roll outs for their company. </a:t>
              </a:r>
              <a:endParaRPr lang="en-GB" sz="1200" dirty="0">
                <a:solidFill>
                  <a:srgbClr val="333F48"/>
                </a:solidFill>
                <a:latin typeface="Open Sans" charset="0"/>
                <a:ea typeface="Open Sans" charset="0"/>
                <a:cs typeface="Open Sans" charset="0"/>
              </a:endParaRPr>
            </a:p>
          </p:txBody>
        </p:sp>
        <p:sp>
          <p:nvSpPr>
            <p:cNvPr id="12" name="TextBox 11"/>
            <p:cNvSpPr txBox="1"/>
            <p:nvPr/>
          </p:nvSpPr>
          <p:spPr>
            <a:xfrm>
              <a:off x="747078" y="6001635"/>
              <a:ext cx="5226753" cy="1767300"/>
            </a:xfrm>
            <a:prstGeom prst="rect">
              <a:avLst/>
            </a:prstGeom>
            <a:noFill/>
          </p:spPr>
          <p:txBody>
            <a:bodyPr wrap="square" lIns="104287" tIns="52144" rIns="104287" bIns="52144" rtlCol="0">
              <a:spAutoFit/>
            </a:bodyPr>
            <a:lstStyle/>
            <a:p>
              <a:r>
                <a:rPr lang="en-GB" sz="1200" dirty="0">
                  <a:solidFill>
                    <a:srgbClr val="333F48"/>
                  </a:solidFill>
                  <a:latin typeface="Open Sans" charset="0"/>
                  <a:ea typeface="Open Sans" charset="0"/>
                  <a:cs typeface="Open Sans" charset="0"/>
                </a:rPr>
                <a:t>Not only are businesses different to each other, </a:t>
              </a:r>
              <a:r>
                <a:rPr lang="en-GB" sz="1200" dirty="0" smtClean="0">
                  <a:solidFill>
                    <a:srgbClr val="333F48"/>
                  </a:solidFill>
                  <a:latin typeface="Open Sans" charset="0"/>
                  <a:ea typeface="Open Sans" charset="0"/>
                  <a:cs typeface="Open Sans" charset="0"/>
                </a:rPr>
                <a:t>workforces </a:t>
              </a:r>
              <a:r>
                <a:rPr lang="en-GB" sz="1200" dirty="0">
                  <a:solidFill>
                    <a:srgbClr val="333F48"/>
                  </a:solidFill>
                  <a:latin typeface="Open Sans" charset="0"/>
                  <a:ea typeface="Open Sans" charset="0"/>
                  <a:cs typeface="Open Sans" charset="0"/>
                </a:rPr>
                <a:t>could comprise of multiple job roles and styles. For example, field representatives for a business may only visit their office location once a month. </a:t>
              </a:r>
            </a:p>
            <a:p>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Just as cloud solutions have offered great opportunities for people to maintain connections with friends and family around the world whilst travelling, utilising online solutions from businesses is a great way to streamline communications from company to employee.  </a:t>
              </a:r>
            </a:p>
          </p:txBody>
        </p:sp>
      </p:grpSp>
      <p:cxnSp>
        <p:nvCxnSpPr>
          <p:cNvPr id="14" name="Straight Connector 13"/>
          <p:cNvCxnSpPr/>
          <p:nvPr/>
        </p:nvCxnSpPr>
        <p:spPr>
          <a:xfrm>
            <a:off x="1887870" y="1012726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887870" y="10232183"/>
            <a:ext cx="5486400" cy="261610"/>
          </a:xfrm>
          <a:prstGeom prst="rect">
            <a:avLst/>
          </a:prstGeom>
          <a:noFill/>
        </p:spPr>
        <p:txBody>
          <a:bodyPr wrap="square" rtlCol="0">
            <a:spAutoFit/>
          </a:bodyPr>
          <a:lstStyle/>
          <a:p>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Call </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0844 815 5779</a:t>
            </a:r>
            <a:r>
              <a:rPr lang="en-GB" sz="1050"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or visit </a:t>
            </a:r>
            <a:r>
              <a:rPr lang="en-GB" sz="1050" b="1" i="1" dirty="0" err="1" smtClean="0">
                <a:solidFill>
                  <a:srgbClr val="333F48"/>
                </a:solidFill>
                <a:latin typeface="Open Sans" panose="020B0606030504020204" pitchFamily="34" charset="0"/>
                <a:ea typeface="Open Sans" panose="020B0606030504020204" pitchFamily="34" charset="0"/>
                <a:cs typeface="Open Sans" panose="020B0606030504020204" pitchFamily="34" charset="0"/>
              </a:rPr>
              <a:t>kashflow.com</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r>
              <a:rPr lang="en-GB" sz="1050" b="1" i="1" dirty="0">
                <a:solidFill>
                  <a:srgbClr val="333F48"/>
                </a:solidFill>
                <a:latin typeface="Open Sans" panose="020B0606030504020204" pitchFamily="34" charset="0"/>
                <a:ea typeface="Open Sans" panose="020B0606030504020204" pitchFamily="34" charset="0"/>
                <a:cs typeface="Open Sans" panose="020B0606030504020204" pitchFamily="34" charset="0"/>
              </a:rPr>
              <a:t>autoenrolment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to see how we can help you</a:t>
            </a:r>
          </a:p>
        </p:txBody>
      </p:sp>
      <p:pic>
        <p:nvPicPr>
          <p:cNvPr id="18" name="Picture 17" descr="kashflow-logo-normal-color.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47" y="9949566"/>
            <a:ext cx="1512611" cy="316363"/>
          </a:xfrm>
          <a:prstGeom prst="rect">
            <a:avLst/>
          </a:prstGeom>
        </p:spPr>
      </p:pic>
      <p:pic>
        <p:nvPicPr>
          <p:cNvPr id="4" name="Picture 3" descr="kashclou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3887" y="4198295"/>
            <a:ext cx="2199587" cy="1425332"/>
          </a:xfrm>
          <a:prstGeom prst="rect">
            <a:avLst/>
          </a:prstGeom>
        </p:spPr>
      </p:pic>
      <p:pic>
        <p:nvPicPr>
          <p:cNvPr id="2" name="Picture 1" descr="kasflow-screens.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20996" y="7781262"/>
            <a:ext cx="2990865" cy="2048537"/>
          </a:xfrm>
          <a:prstGeom prst="rect">
            <a:avLst/>
          </a:prstGeom>
        </p:spPr>
      </p:pic>
      <p:sp>
        <p:nvSpPr>
          <p:cNvPr id="15" name="TextBox 14"/>
          <p:cNvSpPr txBox="1"/>
          <p:nvPr/>
        </p:nvSpPr>
        <p:spPr>
          <a:xfrm>
            <a:off x="747078" y="411595"/>
            <a:ext cx="6362060"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The top 5 benefits of using the cloud for automatic enrolment</a:t>
            </a:r>
            <a:endParaRPr lang="en-GB" sz="2800" dirty="0">
              <a:solidFill>
                <a:srgbClr val="333F48"/>
              </a:solidFill>
              <a:latin typeface="Open Sans" pitchFamily="34" charset="0"/>
              <a:ea typeface="Open Sans" pitchFamily="34" charset="0"/>
              <a:cs typeface="Open Sans" pitchFamily="34" charset="0"/>
            </a:endParaRPr>
          </a:p>
        </p:txBody>
      </p:sp>
      <p:cxnSp>
        <p:nvCxnSpPr>
          <p:cNvPr id="19" name="Straight Connector 18"/>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63098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47077" y="426720"/>
            <a:ext cx="7268826" cy="954107"/>
          </a:xfrm>
          <a:prstGeom prst="rect">
            <a:avLst/>
          </a:prstGeom>
          <a:noFill/>
        </p:spPr>
        <p:txBody>
          <a:bodyPr wrap="square" rtlCol="0">
            <a:spAutoFit/>
          </a:bodyPr>
          <a:lstStyle/>
          <a:p>
            <a:r>
              <a:rPr lang="en-GB" sz="2800" dirty="0" smtClean="0">
                <a:solidFill>
                  <a:srgbClr val="333F48"/>
                </a:solidFill>
                <a:latin typeface="Open Sans" pitchFamily="34" charset="0"/>
                <a:ea typeface="Open Sans" pitchFamily="34" charset="0"/>
                <a:cs typeface="Open Sans" pitchFamily="34" charset="0"/>
              </a:rPr>
              <a:t>What are my automatic enrolment choices… software versus middleware? </a:t>
            </a:r>
            <a:endParaRPr lang="en-GB" sz="2800" dirty="0">
              <a:solidFill>
                <a:srgbClr val="333F48"/>
              </a:solidFill>
              <a:latin typeface="Open Sans" pitchFamily="34" charset="0"/>
              <a:ea typeface="Open Sans" pitchFamily="34" charset="0"/>
              <a:cs typeface="Open Sans" pitchFamily="34" charset="0"/>
            </a:endParaRPr>
          </a:p>
        </p:txBody>
      </p:sp>
      <p:sp>
        <p:nvSpPr>
          <p:cNvPr id="12" name="TextBox 11"/>
          <p:cNvSpPr txBox="1"/>
          <p:nvPr/>
        </p:nvSpPr>
        <p:spPr>
          <a:xfrm>
            <a:off x="970583" y="1723601"/>
            <a:ext cx="5358832" cy="1028636"/>
          </a:xfrm>
          <a:prstGeom prst="rect">
            <a:avLst/>
          </a:prstGeom>
          <a:noFill/>
        </p:spPr>
        <p:txBody>
          <a:bodyPr wrap="square" lIns="104287" tIns="52144" rIns="104287" bIns="52144" rtlCol="0">
            <a:spAutoFit/>
          </a:bodyPr>
          <a:lstStyle/>
          <a:p>
            <a:r>
              <a:rPr lang="en-GB" sz="1200" dirty="0" smtClean="0">
                <a:solidFill>
                  <a:srgbClr val="333F48"/>
                </a:solidFill>
                <a:latin typeface="Open Sans" charset="0"/>
                <a:ea typeface="Open Sans" charset="0"/>
                <a:cs typeface="Open Sans" charset="0"/>
              </a:rPr>
              <a:t>The complexities of automatic enrolment are well documented and the costs associated with finding a solution to carry out all the required tasks have been debated. Businesses looking to minimise costs by employing middleware and manual solutions risk leaving themselves open to non-compliance and delays in submissions. </a:t>
            </a:r>
          </a:p>
        </p:txBody>
      </p:sp>
      <p:sp>
        <p:nvSpPr>
          <p:cNvPr id="15" name="TextBox 14"/>
          <p:cNvSpPr txBox="1"/>
          <p:nvPr/>
        </p:nvSpPr>
        <p:spPr>
          <a:xfrm>
            <a:off x="980748" y="2826685"/>
            <a:ext cx="3865265" cy="2321297"/>
          </a:xfrm>
          <a:prstGeom prst="rect">
            <a:avLst/>
          </a:prstGeom>
          <a:noFill/>
        </p:spPr>
        <p:txBody>
          <a:bodyPr wrap="square" lIns="104287" tIns="52144" rIns="104287" bIns="52144" rtlCol="0">
            <a:spAutoFit/>
          </a:bodyPr>
          <a:lstStyle/>
          <a:p>
            <a:r>
              <a:rPr lang="en-GB" sz="1200" dirty="0" smtClean="0">
                <a:solidFill>
                  <a:srgbClr val="333F48"/>
                </a:solidFill>
                <a:latin typeface="Open Sans" charset="0"/>
                <a:ea typeface="Open Sans" charset="0"/>
                <a:cs typeface="Open Sans" charset="0"/>
              </a:rPr>
              <a:t>With the frequency of assessments, the volume of communications and changing work status for employees, both eligible and non-eligible, payroll teams and finance departments can find themselves stretched and left with limited time to focus on business priorities. </a:t>
            </a:r>
          </a:p>
          <a:p>
            <a:endParaRPr lang="en-GB" sz="1200" dirty="0">
              <a:solidFill>
                <a:srgbClr val="333F48"/>
              </a:solidFill>
              <a:latin typeface="Open Sans" charset="0"/>
              <a:ea typeface="Open Sans" charset="0"/>
              <a:cs typeface="Open Sans" charset="0"/>
            </a:endParaRPr>
          </a:p>
          <a:p>
            <a:r>
              <a:rPr lang="en-GB" sz="1200" dirty="0">
                <a:solidFill>
                  <a:srgbClr val="333F48"/>
                </a:solidFill>
                <a:latin typeface="Open Sans" charset="0"/>
                <a:ea typeface="Open Sans" charset="0"/>
                <a:cs typeface="Open Sans" charset="0"/>
              </a:rPr>
              <a:t>Having a variety of companies, with multiple solutions, completing different tasks makes auditing your automatic enrolment process difficult and expensive.</a:t>
            </a:r>
          </a:p>
          <a:p>
            <a:endParaRPr lang="en-GB" sz="1200" dirty="0" smtClean="0">
              <a:solidFill>
                <a:srgbClr val="333F48"/>
              </a:solidFill>
              <a:latin typeface="Open Sans" charset="0"/>
              <a:ea typeface="Open Sans" charset="0"/>
              <a:cs typeface="Open Sans" charset="0"/>
            </a:endParaRPr>
          </a:p>
        </p:txBody>
      </p:sp>
      <p:sp>
        <p:nvSpPr>
          <p:cNvPr id="16" name="TextBox 15"/>
          <p:cNvSpPr txBox="1"/>
          <p:nvPr/>
        </p:nvSpPr>
        <p:spPr>
          <a:xfrm>
            <a:off x="990902" y="5011177"/>
            <a:ext cx="5216597" cy="3798624"/>
          </a:xfrm>
          <a:prstGeom prst="rect">
            <a:avLst/>
          </a:prstGeom>
          <a:noFill/>
        </p:spPr>
        <p:txBody>
          <a:bodyPr wrap="square" lIns="104287" tIns="52144" rIns="104287" bIns="52144" rtlCol="0">
            <a:spAutoFit/>
          </a:bodyPr>
          <a:lstStyle/>
          <a:p>
            <a:r>
              <a:rPr lang="en-GB" sz="1200" b="1" i="1" dirty="0">
                <a:solidFill>
                  <a:srgbClr val="333F48"/>
                </a:solidFill>
                <a:latin typeface="Open Sans" charset="0"/>
                <a:ea typeface="Open Sans" charset="0"/>
                <a:cs typeface="Open Sans" charset="0"/>
              </a:rPr>
              <a:t>Payroll providers can offer fully compliant and complete automatic enrolment solutions. Using multiple 3</a:t>
            </a:r>
            <a:r>
              <a:rPr lang="en-GB" sz="1200" b="1" i="1" baseline="30000" dirty="0">
                <a:solidFill>
                  <a:srgbClr val="333F48"/>
                </a:solidFill>
                <a:latin typeface="Open Sans" charset="0"/>
                <a:ea typeface="Open Sans" charset="0"/>
                <a:cs typeface="Open Sans" charset="0"/>
              </a:rPr>
              <a:t>rd</a:t>
            </a:r>
            <a:r>
              <a:rPr lang="en-GB" sz="1200" b="1" i="1" dirty="0">
                <a:solidFill>
                  <a:srgbClr val="333F48"/>
                </a:solidFill>
                <a:latin typeface="Open Sans" charset="0"/>
                <a:ea typeface="Open Sans" charset="0"/>
                <a:cs typeface="Open Sans" charset="0"/>
              </a:rPr>
              <a:t> parties to complete your solution can increase the risk of non-compliance due to the opportunity for multiple points of failure. </a:t>
            </a:r>
            <a:endParaRPr lang="en-GB" sz="1200" dirty="0" smtClean="0">
              <a:solidFill>
                <a:srgbClr val="333F48"/>
              </a:solidFill>
              <a:latin typeface="Open Sans" charset="0"/>
              <a:ea typeface="Open Sans" charset="0"/>
              <a:cs typeface="Open Sans" charset="0"/>
            </a:endParaRP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You may also be paying numerous license fees per employee for each solution you employ. A single source solution will eliminate the multiple charges, leaving you with a clear understanding of how much your solution costs.  Also, with such a disjointed solution, the likelihood of additional manual processing is to be expected, adding further strain on your company and internal resources. </a:t>
            </a:r>
          </a:p>
          <a:p>
            <a:endParaRPr lang="en-GB" sz="1200" dirty="0" smtClean="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The benefits of having a whole software solution offered by one source can actually minimise your business’ overall costs, and allows you to complete the tasks required to achieve automatic enrolment compliance. </a:t>
            </a:r>
          </a:p>
          <a:p>
            <a:endParaRPr lang="en-GB" sz="1200" dirty="0">
              <a:solidFill>
                <a:srgbClr val="333F48"/>
              </a:solidFill>
              <a:latin typeface="Open Sans" charset="0"/>
              <a:ea typeface="Open Sans" charset="0"/>
              <a:cs typeface="Open Sans" charset="0"/>
            </a:endParaRPr>
          </a:p>
          <a:p>
            <a:r>
              <a:rPr lang="en-GB" sz="1200" dirty="0" smtClean="0">
                <a:solidFill>
                  <a:srgbClr val="333F48"/>
                </a:solidFill>
                <a:latin typeface="Open Sans" charset="0"/>
                <a:ea typeface="Open Sans" charset="0"/>
                <a:cs typeface="Open Sans" charset="0"/>
              </a:rPr>
              <a:t>Although set up costs in the first instance may seem high, the long term benefits of a complete solution can not only save your company money but also time and employee resources. </a:t>
            </a:r>
            <a:endParaRPr lang="en-GB" sz="1200" dirty="0">
              <a:solidFill>
                <a:srgbClr val="333F48"/>
              </a:solidFill>
              <a:latin typeface="Open Sans" charset="0"/>
              <a:ea typeface="Open Sans" charset="0"/>
              <a:cs typeface="Open Sans" charset="0"/>
            </a:endParaRPr>
          </a:p>
        </p:txBody>
      </p:sp>
      <p:cxnSp>
        <p:nvCxnSpPr>
          <p:cNvPr id="18" name="Straight Connector 17"/>
          <p:cNvCxnSpPr/>
          <p:nvPr/>
        </p:nvCxnSpPr>
        <p:spPr>
          <a:xfrm>
            <a:off x="1887870" y="1012726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87870" y="10232183"/>
            <a:ext cx="5486400" cy="261610"/>
          </a:xfrm>
          <a:prstGeom prst="rect">
            <a:avLst/>
          </a:prstGeom>
          <a:noFill/>
        </p:spPr>
        <p:txBody>
          <a:bodyPr wrap="square" rtlCol="0">
            <a:spAutoFit/>
          </a:bodyPr>
          <a:lstStyle/>
          <a:p>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Call </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0844 815 5779</a:t>
            </a:r>
            <a:r>
              <a:rPr lang="en-GB" sz="1050"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or visit </a:t>
            </a:r>
            <a:r>
              <a:rPr lang="en-GB" sz="1050" b="1" i="1" dirty="0" err="1" smtClean="0">
                <a:solidFill>
                  <a:srgbClr val="333F48"/>
                </a:solidFill>
                <a:latin typeface="Open Sans" panose="020B0606030504020204" pitchFamily="34" charset="0"/>
                <a:ea typeface="Open Sans" panose="020B0606030504020204" pitchFamily="34" charset="0"/>
                <a:cs typeface="Open Sans" panose="020B0606030504020204" pitchFamily="34" charset="0"/>
              </a:rPr>
              <a:t>kashflow.com</a:t>
            </a:r>
            <a:r>
              <a:rPr lang="en-GB" sz="1050" b="1" i="1" dirty="0" smtClean="0">
                <a:solidFill>
                  <a:srgbClr val="333F48"/>
                </a:solidFill>
                <a:latin typeface="Open Sans" panose="020B0606030504020204" pitchFamily="34" charset="0"/>
                <a:ea typeface="Open Sans" panose="020B0606030504020204" pitchFamily="34" charset="0"/>
                <a:cs typeface="Open Sans" panose="020B0606030504020204" pitchFamily="34" charset="0"/>
              </a:rPr>
              <a:t>/</a:t>
            </a:r>
            <a:r>
              <a:rPr lang="en-GB" sz="1050" b="1" i="1" dirty="0">
                <a:solidFill>
                  <a:srgbClr val="333F48"/>
                </a:solidFill>
                <a:latin typeface="Open Sans" panose="020B0606030504020204" pitchFamily="34" charset="0"/>
                <a:ea typeface="Open Sans" panose="020B0606030504020204" pitchFamily="34" charset="0"/>
                <a:cs typeface="Open Sans" panose="020B0606030504020204" pitchFamily="34" charset="0"/>
              </a:rPr>
              <a:t>autoenrolment </a:t>
            </a:r>
            <a:r>
              <a:rPr lang="en-GB" sz="1050" i="1" dirty="0">
                <a:solidFill>
                  <a:srgbClr val="333F48"/>
                </a:solidFill>
                <a:latin typeface="Open Sans" panose="020B0606030504020204" pitchFamily="34" charset="0"/>
                <a:ea typeface="Open Sans" panose="020B0606030504020204" pitchFamily="34" charset="0"/>
                <a:cs typeface="Open Sans" panose="020B0606030504020204" pitchFamily="34" charset="0"/>
              </a:rPr>
              <a:t>to see how we can help you</a:t>
            </a:r>
          </a:p>
        </p:txBody>
      </p:sp>
      <p:pic>
        <p:nvPicPr>
          <p:cNvPr id="20" name="Picture 19" descr="kashflow-logo-normal-color.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47" y="9949566"/>
            <a:ext cx="1512611" cy="316363"/>
          </a:xfrm>
          <a:prstGeom prst="rect">
            <a:avLst/>
          </a:prstGeom>
        </p:spPr>
      </p:pic>
      <p:pic>
        <p:nvPicPr>
          <p:cNvPr id="2" name="Picture 1" descr="gear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9654" y="2765958"/>
            <a:ext cx="2891293" cy="1873558"/>
          </a:xfrm>
          <a:prstGeom prst="rect">
            <a:avLst/>
          </a:prstGeom>
        </p:spPr>
      </p:pic>
      <p:cxnSp>
        <p:nvCxnSpPr>
          <p:cNvPr id="23" name="Straight Connector 22"/>
          <p:cNvCxnSpPr/>
          <p:nvPr/>
        </p:nvCxnSpPr>
        <p:spPr>
          <a:xfrm>
            <a:off x="848678" y="1458256"/>
            <a:ext cx="5394960" cy="0"/>
          </a:xfrm>
          <a:prstGeom prst="line">
            <a:avLst/>
          </a:prstGeom>
          <a:ln>
            <a:solidFill>
              <a:srgbClr val="BD0F4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17259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RIS 2013">
  <a:themeElements>
    <a:clrScheme name="Custom 95">
      <a:dk1>
        <a:sysClr val="windowText" lastClr="000000"/>
      </a:dk1>
      <a:lt1>
        <a:sysClr val="window" lastClr="FFFFFF"/>
      </a:lt1>
      <a:dk2>
        <a:srgbClr val="1C2B39"/>
      </a:dk2>
      <a:lt2>
        <a:srgbClr val="EEECE1"/>
      </a:lt2>
      <a:accent1>
        <a:srgbClr val="52B9E9"/>
      </a:accent1>
      <a:accent2>
        <a:srgbClr val="DA1A32"/>
      </a:accent2>
      <a:accent3>
        <a:srgbClr val="1C2B39"/>
      </a:accent3>
      <a:accent4>
        <a:srgbClr val="52B9E9"/>
      </a:accent4>
      <a:accent5>
        <a:srgbClr val="DA1A32"/>
      </a:accent5>
      <a:accent6>
        <a:srgbClr val="1C2B39"/>
      </a:accent6>
      <a:hlink>
        <a:srgbClr val="DA1A32"/>
      </a:hlink>
      <a:folHlink>
        <a:srgbClr val="52B9E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RIS 2013.potx" id="{FEFD3307-2BAC-4B70-9AE8-BCDE0352F4ED}" vid="{ED7B7970-87C8-4B7D-8D81-C16EC5FEE4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IRIS 2013</Template>
  <TotalTime>4323</TotalTime>
  <Words>1521</Words>
  <Application>Microsoft Macintosh PowerPoint</Application>
  <PresentationFormat>Custom</PresentationFormat>
  <Paragraphs>90</Paragraphs>
  <Slides>6</Slides>
  <Notes>0</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IRIS 2013</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Thompson</dc:creator>
  <cp:lastModifiedBy>Luis Revuelto</cp:lastModifiedBy>
  <cp:revision>229</cp:revision>
  <cp:lastPrinted>2014-04-16T13:47:05Z</cp:lastPrinted>
  <dcterms:created xsi:type="dcterms:W3CDTF">2013-07-31T09:06:57Z</dcterms:created>
  <dcterms:modified xsi:type="dcterms:W3CDTF">2015-07-27T08:36:33Z</dcterms:modified>
</cp:coreProperties>
</file>