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 id="2147483678" r:id="rId2"/>
  </p:sldMasterIdLst>
  <p:sldIdLst>
    <p:sldId id="257" r:id="rId3"/>
    <p:sldId id="258" r:id="rId4"/>
    <p:sldId id="276" r:id="rId5"/>
    <p:sldId id="277" r:id="rId6"/>
    <p:sldId id="278" r:id="rId7"/>
    <p:sldId id="283" r:id="rId8"/>
    <p:sldId id="280" r:id="rId9"/>
  </p:sldIdLst>
  <p:sldSz cx="7561263" cy="10693400"/>
  <p:notesSz cx="7099300" cy="10234613"/>
  <p:defaultText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B0B8"/>
    <a:srgbClr val="D5A6B4"/>
    <a:srgbClr val="D17791"/>
    <a:srgbClr val="D85177"/>
    <a:srgbClr val="CB2755"/>
    <a:srgbClr val="62B5E5"/>
    <a:srgbClr val="333F48"/>
    <a:srgbClr val="C810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956" autoAdjust="0"/>
    <p:restoredTop sz="96362" autoAdjust="0"/>
  </p:normalViewPr>
  <p:slideViewPr>
    <p:cSldViewPr snapToGrid="0">
      <p:cViewPr varScale="1">
        <p:scale>
          <a:sx n="126" d="100"/>
          <a:sy n="126" d="100"/>
        </p:scale>
        <p:origin x="-1264" y="-120"/>
      </p:cViewPr>
      <p:guideLst>
        <p:guide orient="horz" pos="3369"/>
        <p:guide pos="238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723733" y="3380430"/>
            <a:ext cx="2778166" cy="1240645"/>
          </a:xfrm>
        </p:spPr>
        <p:txBody>
          <a:bodyPr lIns="0" rIns="0" anchor="ctr" anchorCtr="0">
            <a:noAutofit/>
          </a:bodyPr>
          <a:lstStyle>
            <a:lvl1pPr algn="l">
              <a:defRPr sz="36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Presentation Title</a:t>
            </a:r>
            <a:endParaRPr lang="en-US" dirty="0"/>
          </a:p>
        </p:txBody>
      </p:sp>
      <p:sp>
        <p:nvSpPr>
          <p:cNvPr id="3" name="Subtitle 2"/>
          <p:cNvSpPr>
            <a:spLocks noGrp="1"/>
          </p:cNvSpPr>
          <p:nvPr>
            <p:ph type="subTitle" idx="1" hasCustomPrompt="1"/>
          </p:nvPr>
        </p:nvSpPr>
        <p:spPr>
          <a:xfrm>
            <a:off x="3723734" y="4750509"/>
            <a:ext cx="2772464" cy="586650"/>
          </a:xfrm>
        </p:spPr>
        <p:txBody>
          <a:bodyPr lIns="0" rIns="0" anchor="ctr" anchorCtr="0">
            <a:noAutofit/>
          </a:bodyPr>
          <a:lstStyle>
            <a:lvl1pPr marL="0" indent="0" algn="l">
              <a:buNone/>
              <a:defRPr sz="2100">
                <a:solidFill>
                  <a:srgbClr val="CB2755"/>
                </a:solidFill>
                <a:latin typeface="Open Sans" panose="020B0606030504020204" pitchFamily="34" charset="0"/>
                <a:ea typeface="Open Sans" panose="020B0606030504020204" pitchFamily="34" charset="0"/>
                <a:cs typeface="Open Sans" panose="020B0606030504020204" pitchFamily="34" charset="0"/>
              </a:defRPr>
            </a:lvl1pPr>
            <a:lvl2pPr marL="521437" indent="0" algn="ctr">
              <a:buNone/>
              <a:defRPr>
                <a:solidFill>
                  <a:schemeClr val="tx1">
                    <a:tint val="75000"/>
                  </a:schemeClr>
                </a:solidFill>
              </a:defRPr>
            </a:lvl2pPr>
            <a:lvl3pPr marL="1042873" indent="0" algn="ctr">
              <a:buNone/>
              <a:defRPr>
                <a:solidFill>
                  <a:schemeClr val="tx1">
                    <a:tint val="75000"/>
                  </a:schemeClr>
                </a:solidFill>
              </a:defRPr>
            </a:lvl3pPr>
            <a:lvl4pPr marL="1564310" indent="0" algn="ctr">
              <a:buNone/>
              <a:defRPr>
                <a:solidFill>
                  <a:schemeClr val="tx1">
                    <a:tint val="75000"/>
                  </a:schemeClr>
                </a:solidFill>
              </a:defRPr>
            </a:lvl4pPr>
            <a:lvl5pPr marL="2085746" indent="0" algn="ctr">
              <a:buNone/>
              <a:defRPr>
                <a:solidFill>
                  <a:schemeClr val="tx1">
                    <a:tint val="75000"/>
                  </a:schemeClr>
                </a:solidFill>
              </a:defRPr>
            </a:lvl5pPr>
            <a:lvl6pPr marL="2607183" indent="0" algn="ctr">
              <a:buNone/>
              <a:defRPr>
                <a:solidFill>
                  <a:schemeClr val="tx1">
                    <a:tint val="75000"/>
                  </a:schemeClr>
                </a:solidFill>
              </a:defRPr>
            </a:lvl6pPr>
            <a:lvl7pPr marL="3128620" indent="0" algn="ctr">
              <a:buNone/>
              <a:defRPr>
                <a:solidFill>
                  <a:schemeClr val="tx1">
                    <a:tint val="75000"/>
                  </a:schemeClr>
                </a:solidFill>
              </a:defRPr>
            </a:lvl7pPr>
            <a:lvl8pPr marL="3650056" indent="0" algn="ctr">
              <a:buNone/>
              <a:defRPr>
                <a:solidFill>
                  <a:schemeClr val="tx1">
                    <a:tint val="75000"/>
                  </a:schemeClr>
                </a:solidFill>
              </a:defRPr>
            </a:lvl8pPr>
            <a:lvl9pPr marL="4171493" indent="0" algn="ctr">
              <a:buNone/>
              <a:defRPr>
                <a:solidFill>
                  <a:schemeClr val="tx1">
                    <a:tint val="75000"/>
                  </a:schemeClr>
                </a:solidFill>
              </a:defRPr>
            </a:lvl9pPr>
          </a:lstStyle>
          <a:p>
            <a:r>
              <a:rPr lang="en-US" dirty="0" smtClean="0"/>
              <a:t>Date or Sub-title</a:t>
            </a:r>
            <a:endParaRPr lang="en-US" dirty="0"/>
          </a:p>
        </p:txBody>
      </p:sp>
    </p:spTree>
    <p:extLst>
      <p:ext uri="{BB962C8B-B14F-4D97-AF65-F5344CB8AC3E}">
        <p14:creationId xmlns:p14="http://schemas.microsoft.com/office/powerpoint/2010/main" val="190736801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0184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3041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9225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64" y="425756"/>
            <a:ext cx="2487603" cy="181193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7826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060" y="7485380"/>
            <a:ext cx="4536758" cy="88369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073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37108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1916" y="428232"/>
            <a:ext cx="1701284" cy="912404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78063" y="428232"/>
            <a:ext cx="4977831" cy="912404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3285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6593" y="2945637"/>
            <a:ext cx="5934991" cy="1024784"/>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Contents</a:t>
            </a:r>
            <a:endParaRPr lang="en-US" dirty="0"/>
          </a:p>
        </p:txBody>
      </p:sp>
      <p:sp>
        <p:nvSpPr>
          <p:cNvPr id="3" name="Content Placeholder 2"/>
          <p:cNvSpPr>
            <a:spLocks noGrp="1"/>
          </p:cNvSpPr>
          <p:nvPr>
            <p:ph idx="1" hasCustomPrompt="1"/>
          </p:nvPr>
        </p:nvSpPr>
        <p:spPr>
          <a:xfrm>
            <a:off x="552392" y="4059531"/>
            <a:ext cx="210035" cy="488727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CB2755"/>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i="1" kern="1200" dirty="0" smtClean="0">
                <a:solidFill>
                  <a:srgbClr val="CB2755"/>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CB2755"/>
                </a:solidFill>
                <a:latin typeface="Arial" pitchFamily="34" charset="0"/>
                <a:ea typeface="+mn-ea"/>
                <a:cs typeface="Arial" pitchFamily="34" charset="0"/>
              </a:defRPr>
            </a:lvl3pPr>
            <a:lvl4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CB2755"/>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i="1" kern="1200" dirty="0">
                <a:solidFill>
                  <a:srgbClr val="CB2755"/>
                </a:solidFill>
                <a:latin typeface="Arial" pitchFamily="34" charset="0"/>
                <a:ea typeface="+mn-ea"/>
                <a:cs typeface="Arial" pitchFamily="34" charset="0"/>
              </a:defRPr>
            </a:lvl5pPr>
          </a:lstStyle>
          <a:p>
            <a:pPr lvl="0"/>
            <a:r>
              <a:rPr lang="en-US" dirty="0" smtClean="0"/>
              <a:t>01</a:t>
            </a:r>
          </a:p>
          <a:p>
            <a:pPr lvl="1"/>
            <a:r>
              <a:rPr lang="en-US" dirty="0" smtClean="0"/>
              <a:t>02</a:t>
            </a:r>
          </a:p>
          <a:p>
            <a:pPr lvl="2"/>
            <a:r>
              <a:rPr lang="en-US" dirty="0" smtClean="0"/>
              <a:t>03</a:t>
            </a:r>
          </a:p>
          <a:p>
            <a:pPr lvl="3"/>
            <a:r>
              <a:rPr lang="en-US" dirty="0" smtClean="0"/>
              <a:t>04</a:t>
            </a:r>
          </a:p>
          <a:p>
            <a:pPr lvl="4"/>
            <a:r>
              <a:rPr lang="en-US" dirty="0" smtClean="0"/>
              <a:t>05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
        <p:nvSpPr>
          <p:cNvPr id="9" name="Content Placeholder 2"/>
          <p:cNvSpPr>
            <a:spLocks noGrp="1"/>
          </p:cNvSpPr>
          <p:nvPr>
            <p:ph idx="13" hasCustomPrompt="1"/>
          </p:nvPr>
        </p:nvSpPr>
        <p:spPr>
          <a:xfrm>
            <a:off x="760328" y="4059532"/>
            <a:ext cx="3663012" cy="487539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tx2"/>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kern="1200" baseline="0" dirty="0" smtClean="0">
                <a:solidFill>
                  <a:schemeClr val="tx2"/>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accent1"/>
                </a:solidFill>
                <a:latin typeface="Arial" pitchFamily="34" charset="0"/>
                <a:ea typeface="+mn-ea"/>
                <a:cs typeface="Arial" pitchFamily="34" charset="0"/>
              </a:defRPr>
            </a:lvl3pPr>
            <a:lvl4pPr marL="0" marR="0" indent="0" algn="l" defTabSz="1231170" rtl="0" eaLnBrk="1" fontAlgn="auto" latinLnBrk="0" hangingPunct="1">
              <a:lnSpc>
                <a:spcPct val="100000"/>
              </a:lnSpc>
              <a:spcBef>
                <a:spcPts val="0"/>
              </a:spcBef>
              <a:spcAft>
                <a:spcPts val="456"/>
              </a:spcAft>
              <a:buClrTx/>
              <a:buSzPct val="80000"/>
              <a:buFont typeface="+mj-lt"/>
              <a:buNone/>
              <a:tabLst/>
              <a:defRPr lang="en-US" sz="1600" b="0" kern="1200" dirty="0" smtClean="0">
                <a:solidFill>
                  <a:schemeClr val="tx2"/>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kern="1200" dirty="0">
                <a:solidFill>
                  <a:schemeClr val="tx2"/>
                </a:solidFill>
                <a:latin typeface="Arial" pitchFamily="34" charset="0"/>
                <a:ea typeface="+mn-ea"/>
                <a:cs typeface="Arial" pitchFamily="34" charset="0"/>
              </a:defRPr>
            </a:lvl5pPr>
          </a:lstStyle>
          <a:p>
            <a:pPr lvl="1"/>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lvl="3"/>
            <a:endParaRPr lang="en-US" dirty="0" smtClean="0"/>
          </a:p>
          <a:p>
            <a:pPr lvl="3"/>
            <a:endParaRPr lang="en-US" dirty="0" smtClean="0"/>
          </a:p>
          <a:p>
            <a:pPr lvl="3"/>
            <a:endParaRPr lang="en-US" dirty="0" smtClean="0"/>
          </a:p>
          <a:p>
            <a:pPr lvl="4"/>
            <a:endParaRPr lang="en-US" dirty="0" smtClean="0"/>
          </a:p>
        </p:txBody>
      </p:sp>
    </p:spTree>
    <p:extLst>
      <p:ext uri="{BB962C8B-B14F-4D97-AF65-F5344CB8AC3E}">
        <p14:creationId xmlns:p14="http://schemas.microsoft.com/office/powerpoint/2010/main" val="200299281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3" name="Content Placeholder 2"/>
          <p:cNvSpPr>
            <a:spLocks noGrp="1"/>
          </p:cNvSpPr>
          <p:nvPr>
            <p:ph idx="1" hasCustomPrompt="1"/>
          </p:nvPr>
        </p:nvSpPr>
        <p:spPr/>
        <p:txBody>
          <a:bodyPr/>
          <a:lstStyle>
            <a:lvl1pPr marL="202781"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1pPr>
            <a:lvl2pPr marL="405562" indent="-202781" algn="l" defTabSz="1042873" rtl="0" eaLnBrk="1" latinLnBrk="0" hangingPunct="1">
              <a:lnSpc>
                <a:spcPct val="120000"/>
              </a:lnSpc>
              <a:spcBef>
                <a:spcPts val="0"/>
              </a:spcBef>
              <a:spcAft>
                <a:spcPts val="684"/>
              </a:spcAft>
              <a:buSzPct val="80000"/>
              <a:buFontTx/>
              <a:buBlip>
                <a:blip r:embed="rId2"/>
              </a:buBlip>
              <a:tabLst/>
              <a:defRPr lang="en-US" sz="1600" kern="1200" dirty="0" smtClean="0">
                <a:solidFill>
                  <a:schemeClr val="tx2"/>
                </a:solidFill>
                <a:latin typeface="Arial" pitchFamily="34" charset="0"/>
                <a:ea typeface="+mn-ea"/>
                <a:cs typeface="Arial" pitchFamily="34" charset="0"/>
              </a:defRPr>
            </a:lvl2pPr>
            <a:lvl3pPr marL="608343"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825608" indent="-217265"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1028389" indent="-202781" algn="l" defTabSz="1042873" rtl="0" eaLnBrk="1" latinLnBrk="0" hangingPunct="1">
              <a:lnSpc>
                <a:spcPct val="120000"/>
              </a:lnSpc>
              <a:spcBef>
                <a:spcPts val="0"/>
              </a:spcBef>
              <a:spcAft>
                <a:spcPts val="684"/>
              </a:spcAft>
              <a:buSzPct val="80000"/>
              <a:buFontTx/>
              <a:buBlip>
                <a:blip r:embed="rId2"/>
              </a:buBlip>
              <a:defRPr lang="en-US" sz="1600" kern="1200" baseline="0" dirty="0">
                <a:solidFill>
                  <a:schemeClr val="tx2"/>
                </a:solidFill>
                <a:latin typeface="Arial" pitchFamily="34" charset="0"/>
                <a:ea typeface="+mn-ea"/>
                <a:cs typeface="Arial" pitchFamily="34" charset="0"/>
              </a:defRPr>
            </a:lvl5p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671233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lvl1pPr marL="0" indent="0" algn="l" defTabSz="1042873" rtl="0" eaLnBrk="1" latinLnBrk="0" hangingPunct="1">
              <a:lnSpc>
                <a:spcPct val="120000"/>
              </a:lnSpc>
              <a:spcBef>
                <a:spcPts val="0"/>
              </a:spcBef>
              <a:spcAft>
                <a:spcPts val="2053"/>
              </a:spcAft>
              <a:buSzPct val="80000"/>
              <a:buFontTx/>
              <a:buNone/>
              <a:defRPr lang="en-US" sz="1600" kern="1200" dirty="0" smtClean="0">
                <a:solidFill>
                  <a:schemeClr val="tx2"/>
                </a:solidFill>
                <a:latin typeface="Arial" pitchFamily="34" charset="0"/>
                <a:ea typeface="+mn-ea"/>
                <a:cs typeface="Arial" pitchFamily="34" charset="0"/>
              </a:defRPr>
            </a:lvl1pPr>
            <a:lvl2pPr marL="206402" indent="-206402" algn="l" defTabSz="1042873" rtl="0" eaLnBrk="1" latinLnBrk="0" hangingPunct="1">
              <a:lnSpc>
                <a:spcPct val="120000"/>
              </a:lnSpc>
              <a:spcBef>
                <a:spcPts val="0"/>
              </a:spcBef>
              <a:spcAft>
                <a:spcPts val="684"/>
              </a:spcAft>
              <a:buSzPct val="80000"/>
              <a:buFontTx/>
              <a:buBlip>
                <a:blip r:embed="rId2"/>
              </a:buBlip>
              <a:defRPr lang="en-US" sz="1600" kern="1200" baseline="0" dirty="0" smtClean="0">
                <a:solidFill>
                  <a:schemeClr val="tx2"/>
                </a:solidFill>
                <a:latin typeface="Arial" pitchFamily="34" charset="0"/>
                <a:ea typeface="+mn-ea"/>
                <a:cs typeface="Arial" pitchFamily="34" charset="0"/>
              </a:defRPr>
            </a:lvl2pPr>
            <a:lvl3pPr marL="412804"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619206"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814745" indent="-195539"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5pPr>
          </a:lstStyle>
          <a:p>
            <a:pPr lvl="0"/>
            <a:r>
              <a:rPr lang="en-US" dirty="0" smtClean="0"/>
              <a:t>Paragraph</a:t>
            </a:r>
          </a:p>
          <a:p>
            <a:pPr lvl="1"/>
            <a:r>
              <a:rPr lang="en-US" dirty="0" smtClean="0"/>
              <a:t>To create a bullet after paragraph text – use the tab key or bullet indent as for creating a sub bullet</a:t>
            </a:r>
          </a:p>
          <a:p>
            <a:pPr lvl="2"/>
            <a:r>
              <a:rPr lang="en-US" dirty="0" smtClean="0"/>
              <a:t>Level 2</a:t>
            </a:r>
          </a:p>
          <a:p>
            <a:pPr lvl="3"/>
            <a:r>
              <a:rPr lang="en-US" dirty="0" smtClean="0"/>
              <a:t>Level 3</a:t>
            </a:r>
          </a:p>
          <a:p>
            <a:pPr lvl="4"/>
            <a:r>
              <a:rPr lang="en-US" dirty="0" smtClean="0"/>
              <a:t>Level 4</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85570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2476340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095" y="3321886"/>
            <a:ext cx="6427074" cy="2292150"/>
          </a:xfrm>
        </p:spPr>
        <p:txBody>
          <a:bodyPr/>
          <a:lstStyle/>
          <a:p>
            <a:r>
              <a:rPr lang="en-US" smtClean="0"/>
              <a:t>Click to edit Master title style</a:t>
            </a:r>
            <a:endParaRPr lang="en-GB"/>
          </a:p>
        </p:txBody>
      </p:sp>
      <p:sp>
        <p:nvSpPr>
          <p:cNvPr id="3" name="Subtitl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0345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86157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287" y="6871500"/>
            <a:ext cx="6427074" cy="2123828"/>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05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78063"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843642"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84162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6.xml"/><Relationship Id="rId12" Type="http://schemas.openxmlformats.org/officeDocument/2006/relationships/theme" Target="../theme/theme2.xml"/><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 Id="rId9" Type="http://schemas.openxmlformats.org/officeDocument/2006/relationships/slideLayout" Target="../slideLayouts/slideLayout14.xml"/><Relationship Id="rId10"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p:nvPr/>
        </p:nvCxnSpPr>
        <p:spPr>
          <a:xfrm>
            <a:off x="0" y="2049568"/>
            <a:ext cx="7561263" cy="0"/>
          </a:xfrm>
          <a:prstGeom prst="line">
            <a:avLst/>
          </a:prstGeom>
          <a:ln w="3175">
            <a:solidFill>
              <a:srgbClr val="CB2755"/>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378063" y="727746"/>
            <a:ext cx="5934991" cy="1024784"/>
          </a:xfrm>
          <a:prstGeom prst="rect">
            <a:avLst/>
          </a:prstGeom>
        </p:spPr>
        <p:txBody>
          <a:bodyPr vert="horz" lIns="0" tIns="52144" rIns="0" bIns="52144" rtlCol="0" anchor="t" anchorCtr="0">
            <a:noAutofit/>
          </a:bodyPr>
          <a:lstStyle/>
          <a:p>
            <a:r>
              <a:rPr lang="en-US" dirty="0" smtClean="0"/>
              <a:t>Insert header here</a:t>
            </a:r>
            <a:endParaRPr lang="en-US" dirty="0"/>
          </a:p>
        </p:txBody>
      </p:sp>
      <p:sp>
        <p:nvSpPr>
          <p:cNvPr id="3" name="Text Placeholder 2"/>
          <p:cNvSpPr>
            <a:spLocks noGrp="1"/>
          </p:cNvSpPr>
          <p:nvPr>
            <p:ph type="body" idx="1"/>
          </p:nvPr>
        </p:nvSpPr>
        <p:spPr>
          <a:xfrm>
            <a:off x="378065" y="2866425"/>
            <a:ext cx="6805136" cy="6341781"/>
          </a:xfrm>
          <a:prstGeom prst="rect">
            <a:avLst/>
          </a:prstGeom>
        </p:spPr>
        <p:txBody>
          <a:bodyPr vert="horz" lIns="0" tIns="52144" rIns="0" bIns="52144" rtlCol="0">
            <a:normAutofit/>
          </a:body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4"/>
          </p:nvPr>
        </p:nvSpPr>
        <p:spPr>
          <a:xfrm>
            <a:off x="379377" y="9534949"/>
            <a:ext cx="526400" cy="440608"/>
          </a:xfrm>
          <a:prstGeom prst="rect">
            <a:avLst/>
          </a:prstGeom>
        </p:spPr>
        <p:txBody>
          <a:bodyPr vert="horz" lIns="104287" tIns="52144" rIns="104287" bIns="52144" rtlCol="0" anchor="ctr"/>
          <a:lstStyle>
            <a:lvl1pPr algn="l">
              <a:defRPr sz="1400">
                <a:solidFill>
                  <a:schemeClr val="tx1">
                    <a:tint val="75000"/>
                  </a:schemeClr>
                </a:solidFill>
              </a:defRPr>
            </a:lvl1pPr>
          </a:lstStyle>
          <a:p>
            <a:fld id="{76337E9E-228A-44BC-9DA8-0F448358108E}" type="slidenum">
              <a:rPr lang="en-US" smtClean="0"/>
              <a:pPr/>
              <a:t>‹#›</a:t>
            </a:fld>
            <a:endParaRPr lang="en-US"/>
          </a:p>
        </p:txBody>
      </p:sp>
    </p:spTree>
    <p:extLst>
      <p:ext uri="{BB962C8B-B14F-4D97-AF65-F5344CB8AC3E}">
        <p14:creationId xmlns:p14="http://schemas.microsoft.com/office/powerpoint/2010/main" val="36434868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iming>
    <p:tnLst>
      <p:par>
        <p:cTn xmlns:p14="http://schemas.microsoft.com/office/powerpoint/2010/main" id="1" dur="indefinite" restart="never" nodeType="tmRoot"/>
      </p:par>
    </p:tnLst>
  </p:timing>
  <p:txStyles>
    <p:titleStyle>
      <a:lvl1pPr algn="l" defTabSz="1042873" rtl="0" eaLnBrk="1" latinLnBrk="0" hangingPunct="1">
        <a:spcBef>
          <a:spcPct val="0"/>
        </a:spcBef>
        <a:buNone/>
        <a:defRPr sz="3200" b="1" kern="1200">
          <a:solidFill>
            <a:srgbClr val="CB2755"/>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06402"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1pPr>
      <a:lvl2pPr marL="412804"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2pPr>
      <a:lvl3pPr marL="619206"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3pPr>
      <a:lvl4pPr marL="814745" indent="-195539"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4pPr>
      <a:lvl5pPr marL="1021147"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5pPr>
      <a:lvl6pPr marL="286790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338"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775"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21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9EDE1D0-6C95-45E9-899D-C2ACED669598}" type="datetimeFigureOut">
              <a:rPr lang="en-GB" smtClean="0">
                <a:solidFill>
                  <a:prstClr val="black">
                    <a:tint val="75000"/>
                  </a:prstClr>
                </a:solidFill>
              </a:rPr>
              <a:pPr defTabSz="914400"/>
              <a:t>23/07/15</a:t>
            </a:fld>
            <a:endParaRPr lang="en-GB" smtClean="0">
              <a:solidFill>
                <a:prstClr val="black">
                  <a:tint val="75000"/>
                </a:prstClr>
              </a:solidFill>
            </a:endParaRPr>
          </a:p>
        </p:txBody>
      </p:sp>
      <p:sp>
        <p:nvSpPr>
          <p:cNvPr id="5" name="Footer Placeholder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smtClean="0">
              <a:solidFill>
                <a:prstClr val="black">
                  <a:tint val="75000"/>
                </a:prstClr>
              </a:solidFill>
            </a:endParaRPr>
          </a:p>
        </p:txBody>
      </p:sp>
      <p:sp>
        <p:nvSpPr>
          <p:cNvPr id="6" name="Slide Number Placeholder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1CDD25F-F4D9-4C35-8ABA-AFAE2AA07EC0}" type="slidenum">
              <a:rPr lang="en-GB" smtClean="0">
                <a:solidFill>
                  <a:prstClr val="black">
                    <a:tint val="75000"/>
                  </a:prstClr>
                </a:solidFill>
              </a:rPr>
              <a:pPr defTabSz="914400"/>
              <a:t>‹#›</a:t>
            </a:fld>
            <a:endParaRPr lang="en-GB" smtClean="0">
              <a:solidFill>
                <a:prstClr val="black">
                  <a:tint val="75000"/>
                </a:prstClr>
              </a:solidFill>
            </a:endParaRPr>
          </a:p>
        </p:txBody>
      </p:sp>
    </p:spTree>
    <p:extLst>
      <p:ext uri="{BB962C8B-B14F-4D97-AF65-F5344CB8AC3E}">
        <p14:creationId xmlns:p14="http://schemas.microsoft.com/office/powerpoint/2010/main" val="14130474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thepensionsregulator.gov.uk/employers/tools/staging-date.aspx" TargetMode="Externa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png"/><Relationship Id="rId3"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8614" y="1491392"/>
            <a:ext cx="5465668" cy="1582634"/>
          </a:xfrm>
          <a:prstGeom prst="rect">
            <a:avLst/>
          </a:prstGeom>
          <a:noFill/>
        </p:spPr>
        <p:txBody>
          <a:bodyPr wrap="square" lIns="104287" tIns="52144" rIns="104287" bIns="52144" rtlCol="0">
            <a:spAutoFit/>
          </a:bodyPr>
          <a:lstStyle/>
          <a:p>
            <a:r>
              <a:rPr lang="en-GB" sz="3200" b="1" dirty="0" smtClean="0">
                <a:solidFill>
                  <a:srgbClr val="333F48"/>
                </a:solidFill>
                <a:latin typeface="Open Sans" charset="0"/>
                <a:ea typeface="Open Sans" charset="0"/>
                <a:cs typeface="Open Sans" charset="0"/>
              </a:rPr>
              <a:t>4 key questions that reveal if you will miss your staging date</a:t>
            </a:r>
            <a:endParaRPr lang="en-GB" sz="3200" b="1" dirty="0">
              <a:solidFill>
                <a:srgbClr val="333F48"/>
              </a:solidFill>
              <a:latin typeface="Open Sans" charset="0"/>
              <a:ea typeface="Open Sans" charset="0"/>
              <a:cs typeface="Open Sans" charset="0"/>
            </a:endParaRPr>
          </a:p>
        </p:txBody>
      </p:sp>
      <p:sp>
        <p:nvSpPr>
          <p:cNvPr id="6" name="TextBox 5"/>
          <p:cNvSpPr txBox="1"/>
          <p:nvPr/>
        </p:nvSpPr>
        <p:spPr>
          <a:xfrm>
            <a:off x="558614" y="3377480"/>
            <a:ext cx="4493205" cy="843970"/>
          </a:xfrm>
          <a:prstGeom prst="rect">
            <a:avLst/>
          </a:prstGeom>
          <a:noFill/>
        </p:spPr>
        <p:txBody>
          <a:bodyPr wrap="square" lIns="104287" tIns="52144" rIns="104287" bIns="52144" rtlCol="0">
            <a:spAutoFit/>
          </a:bodyPr>
          <a:lstStyle/>
          <a:p>
            <a:r>
              <a:rPr lang="en-GB" sz="1600" dirty="0" smtClean="0">
                <a:solidFill>
                  <a:srgbClr val="CB2755"/>
                </a:solidFill>
                <a:latin typeface="Open Sans" charset="0"/>
                <a:ea typeface="Open Sans" charset="0"/>
                <a:cs typeface="Open Sans" charset="0"/>
              </a:rPr>
              <a:t>Find out if your business is at risk of missing its automatic enrolment staging date and the implications of doing this.</a:t>
            </a:r>
            <a:endParaRPr lang="en-GB" sz="1600" dirty="0">
              <a:solidFill>
                <a:srgbClr val="CB2755"/>
              </a:solidFill>
              <a:latin typeface="Open Sans" charset="0"/>
              <a:ea typeface="Open Sans" charset="0"/>
              <a:cs typeface="Open Sans"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788" y="10016254"/>
            <a:ext cx="1719496" cy="390210"/>
          </a:xfrm>
          <a:prstGeom prst="rect">
            <a:avLst/>
          </a:prstGeom>
        </p:spPr>
      </p:pic>
      <p:grpSp>
        <p:nvGrpSpPr>
          <p:cNvPr id="7" name="Group 6"/>
          <p:cNvGrpSpPr/>
          <p:nvPr/>
        </p:nvGrpSpPr>
        <p:grpSpPr>
          <a:xfrm>
            <a:off x="678423" y="4745041"/>
            <a:ext cx="2595363" cy="1088567"/>
            <a:chOff x="678423" y="6042338"/>
            <a:chExt cx="2595363" cy="1088567"/>
          </a:xfrm>
        </p:grpSpPr>
        <p:sp>
          <p:nvSpPr>
            <p:cNvPr id="8" name="Rectangle 7"/>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836196" y="6231653"/>
              <a:ext cx="2279818" cy="738664"/>
            </a:xfrm>
            <a:prstGeom prst="rect">
              <a:avLst/>
            </a:prstGeom>
            <a:noFill/>
          </p:spPr>
          <p:txBody>
            <a:bodyPr wrap="square" rtlCol="0">
              <a:spAutoFit/>
            </a:bodyPr>
            <a:lstStyle/>
            <a:p>
              <a:pPr algn="ctr"/>
              <a:r>
                <a:rPr lang="en-US" dirty="0" smtClean="0">
                  <a:solidFill>
                    <a:schemeClr val="bg1">
                      <a:lumMod val="50000"/>
                    </a:schemeClr>
                  </a:solidFill>
                </a:rPr>
                <a:t>YOUR LOGO</a:t>
              </a:r>
            </a:p>
            <a:p>
              <a:pPr algn="ctr"/>
              <a:r>
                <a:rPr lang="en-US" dirty="0" smtClean="0">
                  <a:solidFill>
                    <a:schemeClr val="bg1">
                      <a:lumMod val="50000"/>
                    </a:schemeClr>
                  </a:solidFill>
                </a:rPr>
                <a:t>HERE</a:t>
              </a:r>
              <a:endParaRPr lang="en-US" dirty="0">
                <a:solidFill>
                  <a:schemeClr val="bg1">
                    <a:lumMod val="50000"/>
                  </a:schemeClr>
                </a:solidFill>
              </a:endParaRPr>
            </a:p>
          </p:txBody>
        </p:sp>
      </p:grpSp>
    </p:spTree>
    <p:extLst>
      <p:ext uri="{BB962C8B-B14F-4D97-AF65-F5344CB8AC3E}">
        <p14:creationId xmlns:p14="http://schemas.microsoft.com/office/powerpoint/2010/main" val="36790754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47078" y="379218"/>
            <a:ext cx="5496559"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Background to automatic enrolment</a:t>
            </a:r>
            <a:endParaRPr lang="en-GB" sz="2800" dirty="0">
              <a:solidFill>
                <a:srgbClr val="333F48"/>
              </a:solidFill>
              <a:latin typeface="Open Sans" pitchFamily="34" charset="0"/>
              <a:ea typeface="Open Sans" pitchFamily="34" charset="0"/>
              <a:cs typeface="Open Sans" pitchFamily="34" charset="0"/>
            </a:endParaRPr>
          </a:p>
        </p:txBody>
      </p:sp>
      <p:sp>
        <p:nvSpPr>
          <p:cNvPr id="12" name="TextBox 11"/>
          <p:cNvSpPr txBox="1"/>
          <p:nvPr/>
        </p:nvSpPr>
        <p:spPr>
          <a:xfrm>
            <a:off x="988999" y="1672613"/>
            <a:ext cx="5260604" cy="1213302"/>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Automatic enrolment, part of the </a:t>
            </a:r>
            <a:r>
              <a:rPr lang="en-GB" sz="1200" dirty="0" smtClean="0">
                <a:solidFill>
                  <a:srgbClr val="333F48"/>
                </a:solidFill>
                <a:latin typeface="Open Sans" charset="0"/>
                <a:ea typeface="Open Sans" charset="0"/>
                <a:cs typeface="Open Sans" charset="0"/>
              </a:rPr>
              <a:t>government’s workplace </a:t>
            </a:r>
            <a:r>
              <a:rPr lang="en-GB" sz="1200" dirty="0">
                <a:solidFill>
                  <a:srgbClr val="333F48"/>
                </a:solidFill>
                <a:latin typeface="Open Sans" charset="0"/>
                <a:ea typeface="Open Sans" charset="0"/>
                <a:cs typeface="Open Sans" charset="0"/>
              </a:rPr>
              <a:t>pension reforms, is being introduced to combat the issue that people are living longer and </a:t>
            </a:r>
            <a:r>
              <a:rPr lang="en-GB" sz="1200" dirty="0" smtClean="0">
                <a:solidFill>
                  <a:srgbClr val="333F48"/>
                </a:solidFill>
                <a:latin typeface="Open Sans" charset="0"/>
                <a:ea typeface="Open Sans" charset="0"/>
                <a:cs typeface="Open Sans" charset="0"/>
              </a:rPr>
              <a:t>healthier lives </a:t>
            </a:r>
            <a:r>
              <a:rPr lang="en-GB" sz="1200" dirty="0">
                <a:solidFill>
                  <a:srgbClr val="333F48"/>
                </a:solidFill>
                <a:latin typeface="Open Sans" charset="0"/>
                <a:ea typeface="Open Sans" charset="0"/>
                <a:cs typeface="Open Sans" charset="0"/>
              </a:rPr>
              <a:t>but are saving less for their retirement.  As the ratio of workers to those of a pensionable age continues to fall, the government has estimated that as </a:t>
            </a:r>
            <a:r>
              <a:rPr lang="en-GB" sz="1200" dirty="0" smtClean="0">
                <a:solidFill>
                  <a:srgbClr val="333F48"/>
                </a:solidFill>
                <a:latin typeface="Open Sans" charset="0"/>
                <a:ea typeface="Open Sans" charset="0"/>
                <a:cs typeface="Open Sans" charset="0"/>
              </a:rPr>
              <a:t>many </a:t>
            </a:r>
            <a:r>
              <a:rPr lang="en-GB" sz="1200" dirty="0">
                <a:solidFill>
                  <a:srgbClr val="333F48"/>
                </a:solidFill>
                <a:latin typeface="Open Sans" charset="0"/>
                <a:ea typeface="Open Sans" charset="0"/>
                <a:cs typeface="Open Sans" charset="0"/>
              </a:rPr>
              <a:t>as seven million people are currently not saving enough for an adequate retirement income. </a:t>
            </a:r>
          </a:p>
        </p:txBody>
      </p:sp>
      <p:sp>
        <p:nvSpPr>
          <p:cNvPr id="15" name="TextBox 14"/>
          <p:cNvSpPr txBox="1"/>
          <p:nvPr/>
        </p:nvSpPr>
        <p:spPr>
          <a:xfrm>
            <a:off x="999077" y="2946019"/>
            <a:ext cx="3865265" cy="1213302"/>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As state pensions will be unable to bear the increasing numbers of retirees, The Pensions Act 2008 established new </a:t>
            </a:r>
            <a:r>
              <a:rPr lang="en-GB" sz="1200" dirty="0" smtClean="0">
                <a:solidFill>
                  <a:srgbClr val="333F48"/>
                </a:solidFill>
                <a:latin typeface="Open Sans" charset="0"/>
                <a:ea typeface="Open Sans" charset="0"/>
                <a:cs typeface="Open Sans" charset="0"/>
              </a:rPr>
              <a:t>duties to </a:t>
            </a:r>
            <a:r>
              <a:rPr lang="en-GB" sz="1200" dirty="0">
                <a:solidFill>
                  <a:srgbClr val="333F48"/>
                </a:solidFill>
                <a:latin typeface="Open Sans" charset="0"/>
                <a:ea typeface="Open Sans" charset="0"/>
                <a:cs typeface="Open Sans" charset="0"/>
              </a:rPr>
              <a:t>redress this </a:t>
            </a:r>
            <a:r>
              <a:rPr lang="en-GB" sz="1200" dirty="0" smtClean="0">
                <a:solidFill>
                  <a:srgbClr val="333F48"/>
                </a:solidFill>
                <a:latin typeface="Open Sans" charset="0"/>
                <a:ea typeface="Open Sans" charset="0"/>
                <a:cs typeface="Open Sans" charset="0"/>
              </a:rPr>
              <a:t>imbalance. Automatic </a:t>
            </a:r>
            <a:r>
              <a:rPr lang="en-GB" sz="1200" dirty="0">
                <a:solidFill>
                  <a:srgbClr val="333F48"/>
                </a:solidFill>
                <a:latin typeface="Open Sans" charset="0"/>
                <a:ea typeface="Open Sans" charset="0"/>
                <a:cs typeface="Open Sans" charset="0"/>
              </a:rPr>
              <a:t>enrolment as part of </a:t>
            </a:r>
            <a:r>
              <a:rPr lang="en-GB" sz="1200" dirty="0" smtClean="0">
                <a:solidFill>
                  <a:srgbClr val="333F48"/>
                </a:solidFill>
                <a:latin typeface="Open Sans" charset="0"/>
                <a:ea typeface="Open Sans" charset="0"/>
                <a:cs typeface="Open Sans" charset="0"/>
              </a:rPr>
              <a:t>these </a:t>
            </a:r>
            <a:r>
              <a:rPr lang="en-GB" sz="1200" dirty="0">
                <a:solidFill>
                  <a:srgbClr val="333F48"/>
                </a:solidFill>
                <a:latin typeface="Open Sans" charset="0"/>
                <a:ea typeface="Open Sans" charset="0"/>
                <a:cs typeface="Open Sans" charset="0"/>
              </a:rPr>
              <a:t>changes, began to be rolled out amongst businesses in October 2012. </a:t>
            </a:r>
          </a:p>
        </p:txBody>
      </p:sp>
      <p:sp>
        <p:nvSpPr>
          <p:cNvPr id="16" name="TextBox 15"/>
          <p:cNvSpPr txBox="1"/>
          <p:nvPr/>
        </p:nvSpPr>
        <p:spPr>
          <a:xfrm>
            <a:off x="1009156" y="4241161"/>
            <a:ext cx="5230366" cy="1397968"/>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The changes brought about by the new legislation are complex and require early education and </a:t>
            </a:r>
            <a:r>
              <a:rPr lang="en-GB" sz="1200" dirty="0" smtClean="0">
                <a:solidFill>
                  <a:srgbClr val="333F48"/>
                </a:solidFill>
                <a:latin typeface="Open Sans" charset="0"/>
                <a:ea typeface="Open Sans" charset="0"/>
                <a:cs typeface="Open Sans" charset="0"/>
              </a:rPr>
              <a:t>preparation to allow </a:t>
            </a:r>
            <a:r>
              <a:rPr lang="en-GB" sz="1200" dirty="0">
                <a:solidFill>
                  <a:srgbClr val="333F48"/>
                </a:solidFill>
                <a:latin typeface="Open Sans" charset="0"/>
                <a:ea typeface="Open Sans" charset="0"/>
                <a:cs typeface="Open Sans" charset="0"/>
              </a:rPr>
              <a:t>businesses to gain a full understanding of how to capitalise, adapt, and ensure compliance. </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With 32,000 businesses staging during the 2014-2015 financial year, the numbers seeking support and advice about the legislative transition will </a:t>
            </a:r>
            <a:r>
              <a:rPr lang="en-GB" sz="1200" dirty="0" smtClean="0">
                <a:solidFill>
                  <a:srgbClr val="333F48"/>
                </a:solidFill>
                <a:latin typeface="Open Sans" charset="0"/>
                <a:ea typeface="Open Sans" charset="0"/>
                <a:cs typeface="Open Sans" charset="0"/>
              </a:rPr>
              <a:t>increase considerably. </a:t>
            </a:r>
            <a:endParaRPr lang="en-GB" sz="1200" dirty="0">
              <a:solidFill>
                <a:srgbClr val="333F48"/>
              </a:solidFill>
              <a:latin typeface="Open Sans" charset="0"/>
              <a:ea typeface="Open Sans" charset="0"/>
              <a:cs typeface="Open Sans" charset="0"/>
            </a:endParaRPr>
          </a:p>
        </p:txBody>
      </p:sp>
      <p:grpSp>
        <p:nvGrpSpPr>
          <p:cNvPr id="18" name="Group 17"/>
          <p:cNvGrpSpPr/>
          <p:nvPr/>
        </p:nvGrpSpPr>
        <p:grpSpPr>
          <a:xfrm>
            <a:off x="5545714" y="9962759"/>
            <a:ext cx="1816754" cy="541130"/>
            <a:chOff x="678423" y="6042338"/>
            <a:chExt cx="2595363" cy="1088567"/>
          </a:xfrm>
        </p:grpSpPr>
        <p:sp>
          <p:nvSpPr>
            <p:cNvPr id="20" name="Rectangle 19"/>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pic>
        <p:nvPicPr>
          <p:cNvPr id="17" name="Picture 16" descr="piggy.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3185" y="2971994"/>
            <a:ext cx="1074737" cy="1131302"/>
          </a:xfrm>
          <a:prstGeom prst="rect">
            <a:avLst/>
          </a:prstGeom>
        </p:spPr>
      </p:pic>
      <p:cxnSp>
        <p:nvCxnSpPr>
          <p:cNvPr id="23" name="Straight Connector 22"/>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47078" y="6022434"/>
            <a:ext cx="6362060"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Legal information</a:t>
            </a:r>
            <a:endParaRPr lang="en-GB" sz="2800" dirty="0">
              <a:solidFill>
                <a:srgbClr val="333F48"/>
              </a:solidFill>
              <a:latin typeface="Open Sans" pitchFamily="34" charset="0"/>
              <a:ea typeface="Open Sans" pitchFamily="34" charset="0"/>
              <a:cs typeface="Open Sans" pitchFamily="34" charset="0"/>
            </a:endParaRPr>
          </a:p>
        </p:txBody>
      </p:sp>
      <p:cxnSp>
        <p:nvCxnSpPr>
          <p:cNvPr id="26" name="Straight Connector 25"/>
          <p:cNvCxnSpPr/>
          <p:nvPr/>
        </p:nvCxnSpPr>
        <p:spPr>
          <a:xfrm>
            <a:off x="848678" y="6688200"/>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988378" y="6951331"/>
            <a:ext cx="4815522" cy="1397968"/>
          </a:xfrm>
          <a:prstGeom prst="rect">
            <a:avLst/>
          </a:prstGeom>
          <a:noFill/>
        </p:spPr>
        <p:txBody>
          <a:bodyPr wrap="square" lIns="104287" tIns="52144" rIns="104287" bIns="52144" rtlCol="0">
            <a:spAutoFit/>
          </a:bodyPr>
          <a:lstStyle/>
          <a:p>
            <a:r>
              <a:rPr lang="en-GB" sz="1200" dirty="0" smtClean="0">
                <a:solidFill>
                  <a:srgbClr val="333F48"/>
                </a:solidFill>
                <a:latin typeface="Open Sans" charset="0"/>
                <a:ea typeface="Open Sans" charset="0"/>
                <a:cs typeface="Open Sans" charset="0"/>
              </a:rPr>
              <a:t>This information doesn’t constitute financial, investment or professional advice and shouldn’t be relied on as such.</a:t>
            </a:r>
          </a:p>
          <a:p>
            <a:endParaRPr lang="en-GB" sz="1200" dirty="0">
              <a:solidFill>
                <a:srgbClr val="333F48"/>
              </a:solidFill>
              <a:latin typeface="Open Sans" charset="0"/>
              <a:ea typeface="Open Sans" charset="0"/>
              <a:cs typeface="Open Sans" charset="0"/>
            </a:endParaRPr>
          </a:p>
          <a:p>
            <a:r>
              <a:rPr lang="en-GB" sz="1200" dirty="0" err="1" smtClean="0">
                <a:solidFill>
                  <a:srgbClr val="333F48"/>
                </a:solidFill>
                <a:latin typeface="Open Sans" charset="0"/>
                <a:ea typeface="Open Sans" charset="0"/>
                <a:cs typeface="Open Sans" charset="0"/>
              </a:rPr>
              <a:t>KashFlow</a:t>
            </a:r>
            <a:r>
              <a:rPr lang="en-GB" sz="1200" dirty="0" smtClean="0">
                <a:solidFill>
                  <a:srgbClr val="333F48"/>
                </a:solidFill>
                <a:latin typeface="Open Sans" charset="0"/>
                <a:ea typeface="Open Sans" charset="0"/>
                <a:cs typeface="Open Sans" charset="0"/>
              </a:rPr>
              <a:t> do not make any personal recommendation or give advice to employers and their workers on how to make investment decisions. If you are seeking this kind of advice we would suggest speaking with a qualified financial adviser.</a:t>
            </a:r>
            <a:endParaRPr lang="en-GB" sz="1200" dirty="0">
              <a:solidFill>
                <a:srgbClr val="333F48"/>
              </a:solidFill>
              <a:latin typeface="Open Sans" charset="0"/>
              <a:ea typeface="Open Sans" charset="0"/>
              <a:cs typeface="Open Sans" charset="0"/>
            </a:endParaRPr>
          </a:p>
        </p:txBody>
      </p:sp>
    </p:spTree>
    <p:extLst>
      <p:ext uri="{BB962C8B-B14F-4D97-AF65-F5344CB8AC3E}">
        <p14:creationId xmlns:p14="http://schemas.microsoft.com/office/powerpoint/2010/main" val="5113192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p.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1137" y="3004903"/>
            <a:ext cx="1804065" cy="1169034"/>
          </a:xfrm>
          <a:prstGeom prst="rect">
            <a:avLst/>
          </a:prstGeom>
        </p:spPr>
      </p:pic>
      <p:sp>
        <p:nvSpPr>
          <p:cNvPr id="17" name="TextBox 16"/>
          <p:cNvSpPr txBox="1"/>
          <p:nvPr/>
        </p:nvSpPr>
        <p:spPr>
          <a:xfrm>
            <a:off x="1067961" y="4463746"/>
            <a:ext cx="2811920" cy="351528"/>
          </a:xfrm>
          <a:prstGeom prst="rect">
            <a:avLst/>
          </a:prstGeom>
          <a:noFill/>
        </p:spPr>
        <p:txBody>
          <a:bodyPr wrap="square" lIns="104287" tIns="52144" rIns="104287" bIns="52144" rtlCol="0">
            <a:spAutoFit/>
          </a:bodyPr>
          <a:lstStyle/>
          <a:p>
            <a:r>
              <a:rPr lang="en-GB" sz="1600" b="1" dirty="0" smtClean="0">
                <a:solidFill>
                  <a:srgbClr val="CB2755"/>
                </a:solidFill>
                <a:latin typeface="Open Sans" charset="0"/>
                <a:ea typeface="Open Sans" charset="0"/>
                <a:cs typeface="Open Sans" charset="0"/>
              </a:rPr>
              <a:t>Table of staging dates</a:t>
            </a:r>
          </a:p>
        </p:txBody>
      </p:sp>
      <p:sp>
        <p:nvSpPr>
          <p:cNvPr id="3" name="TextBox 2"/>
          <p:cNvSpPr txBox="1"/>
          <p:nvPr/>
        </p:nvSpPr>
        <p:spPr>
          <a:xfrm>
            <a:off x="1010249" y="1503241"/>
            <a:ext cx="4823098" cy="2677656"/>
          </a:xfrm>
          <a:prstGeom prst="rect">
            <a:avLst/>
          </a:prstGeom>
          <a:noFill/>
        </p:spPr>
        <p:txBody>
          <a:bodyPr wrap="square" rtlCol="0">
            <a:spAutoFit/>
          </a:bodyPr>
          <a:lstStyle/>
          <a:p>
            <a:endParaRPr lang="en-GB" sz="1200" dirty="0">
              <a:latin typeface="Open Sans" panose="020B0606030504020204" pitchFamily="34" charset="0"/>
              <a:ea typeface="Open Sans" panose="020B0606030504020204" pitchFamily="34" charset="0"/>
              <a:cs typeface="Open Sans" panose="020B0606030504020204" pitchFamily="34" charset="0"/>
            </a:endParaRPr>
          </a:p>
          <a:p>
            <a:pPr marL="171450" indent="-171450">
              <a:buFont typeface="Arial" pitchFamily="34" charset="0"/>
              <a:buChar char="•"/>
            </a:pP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Your staging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date is based on the PAYE data provided to The Pensions Regulator (TPR) by HMRC on 1st April 2012 – employers will then be contacted by TPR 12-18 months before their staging date and then again 3 months before their staging date</a:t>
            </a:r>
          </a:p>
          <a:p>
            <a:pPr marL="171450" indent="-171450">
              <a:buFont typeface="Arial" pitchFamily="34" charset="0"/>
              <a:buChar char="•"/>
            </a:pP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pPr marL="171450" indent="-171450">
              <a:buFont typeface="Arial" pitchFamily="34" charset="0"/>
              <a:buChar char="•"/>
            </a:pP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Your PAYE count is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not necessarily equal to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you</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r</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number of employees</a:t>
            </a:r>
          </a:p>
          <a:p>
            <a:pPr marL="171450" indent="-171450">
              <a:buFont typeface="Arial" pitchFamily="34" charset="0"/>
              <a:buChar char="•"/>
            </a:pP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pPr marL="171450" indent="-171450">
              <a:buFont typeface="Arial" pitchFamily="34" charset="0"/>
              <a:buChar char="•"/>
            </a:pP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You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may have an earlier staging date if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you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have at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least      one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person paid under a PAYE scheme larger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than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the employer’s “main PAYE” (e.g. parent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company’s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PAYE reference</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927892706"/>
              </p:ext>
            </p:extLst>
          </p:nvPr>
        </p:nvGraphicFramePr>
        <p:xfrm>
          <a:off x="1140649" y="4968659"/>
          <a:ext cx="5058554" cy="4134359"/>
        </p:xfrm>
        <a:graphic>
          <a:graphicData uri="http://schemas.openxmlformats.org/drawingml/2006/table">
            <a:tbl>
              <a:tblPr firstRow="1" bandRow="1">
                <a:tableStyleId>{5C22544A-7EE6-4342-B048-85BDC9FD1C3A}</a:tableStyleId>
              </a:tblPr>
              <a:tblGrid>
                <a:gridCol w="2529277"/>
                <a:gridCol w="2529277"/>
              </a:tblGrid>
              <a:tr h="271912">
                <a:tc>
                  <a:txBody>
                    <a:bodyPr/>
                    <a:lstStyle/>
                    <a:p>
                      <a:r>
                        <a:rPr lang="en-GB" sz="1400" dirty="0" smtClean="0"/>
                        <a:t>No of staff in largest PAYE</a:t>
                      </a:r>
                      <a:endParaRPr lang="en-GB" sz="1400" dirty="0"/>
                    </a:p>
                  </a:txBody>
                  <a:tcPr>
                    <a:solidFill>
                      <a:srgbClr val="CB2755"/>
                    </a:solidFill>
                  </a:tcPr>
                </a:tc>
                <a:tc>
                  <a:txBody>
                    <a:bodyPr/>
                    <a:lstStyle/>
                    <a:p>
                      <a:r>
                        <a:rPr lang="en-GB" sz="1400" dirty="0" smtClean="0"/>
                        <a:t>Staging Date</a:t>
                      </a:r>
                      <a:endParaRPr lang="en-GB" sz="1400" dirty="0"/>
                    </a:p>
                  </a:txBody>
                  <a:tcPr>
                    <a:solidFill>
                      <a:srgbClr val="CB2755"/>
                    </a:solidFill>
                  </a:tcPr>
                </a:tc>
              </a:tr>
              <a:tr h="271912">
                <a:tc>
                  <a:txBody>
                    <a:bodyPr/>
                    <a:lstStyle/>
                    <a:p>
                      <a:r>
                        <a:rPr lang="en-GB" sz="1400" dirty="0" smtClean="0">
                          <a:solidFill>
                            <a:srgbClr val="000000"/>
                          </a:solidFill>
                        </a:rPr>
                        <a:t>160 - 249</a:t>
                      </a:r>
                      <a:endParaRPr lang="en-GB" sz="1400" dirty="0">
                        <a:solidFill>
                          <a:srgbClr val="000000"/>
                        </a:solidFill>
                      </a:endParaRPr>
                    </a:p>
                  </a:txBody>
                  <a:tcPr>
                    <a:solidFill>
                      <a:srgbClr val="E6B9B8"/>
                    </a:solidFill>
                  </a:tcPr>
                </a:tc>
                <a:tc>
                  <a:txBody>
                    <a:bodyPr/>
                    <a:lstStyle/>
                    <a:p>
                      <a:r>
                        <a:rPr lang="en-GB" sz="1400" dirty="0" smtClean="0">
                          <a:solidFill>
                            <a:srgbClr val="000000"/>
                          </a:solidFill>
                        </a:rPr>
                        <a:t>1</a:t>
                      </a:r>
                      <a:r>
                        <a:rPr lang="en-GB" sz="1400" baseline="30000" dirty="0" smtClean="0">
                          <a:solidFill>
                            <a:srgbClr val="000000"/>
                          </a:solidFill>
                        </a:rPr>
                        <a:t>st</a:t>
                      </a:r>
                      <a:r>
                        <a:rPr lang="en-GB" sz="1400" dirty="0" smtClean="0">
                          <a:solidFill>
                            <a:srgbClr val="000000"/>
                          </a:solidFill>
                        </a:rPr>
                        <a:t> April 2014</a:t>
                      </a:r>
                      <a:endParaRPr lang="en-GB" sz="1400" dirty="0">
                        <a:solidFill>
                          <a:srgbClr val="000000"/>
                        </a:solidFill>
                      </a:endParaRPr>
                    </a:p>
                  </a:txBody>
                  <a:tcPr>
                    <a:solidFill>
                      <a:srgbClr val="E6B9B8"/>
                    </a:solidFill>
                  </a:tcPr>
                </a:tc>
              </a:tr>
              <a:tr h="271912">
                <a:tc>
                  <a:txBody>
                    <a:bodyPr/>
                    <a:lstStyle/>
                    <a:p>
                      <a:r>
                        <a:rPr lang="en-GB" sz="1400" dirty="0" smtClean="0"/>
                        <a:t>90 - 159</a:t>
                      </a:r>
                      <a:endParaRPr lang="en-GB" sz="1400" dirty="0"/>
                    </a:p>
                  </a:txBody>
                  <a:tcPr>
                    <a:solidFill>
                      <a:srgbClr val="F2F2F2"/>
                    </a:solidFill>
                  </a:tcPr>
                </a:tc>
                <a:tc>
                  <a:txBody>
                    <a:bodyPr/>
                    <a:lstStyle/>
                    <a:p>
                      <a:r>
                        <a:rPr lang="en-GB" sz="1400" dirty="0" smtClean="0"/>
                        <a:t>1</a:t>
                      </a:r>
                      <a:r>
                        <a:rPr lang="en-GB" sz="1400" baseline="30000" dirty="0" smtClean="0"/>
                        <a:t>st</a:t>
                      </a:r>
                      <a:r>
                        <a:rPr lang="en-GB" sz="1400" dirty="0" smtClean="0"/>
                        <a:t> May 2014</a:t>
                      </a:r>
                      <a:endParaRPr lang="en-GB" sz="1400" dirty="0"/>
                    </a:p>
                  </a:txBody>
                  <a:tcPr>
                    <a:solidFill>
                      <a:srgbClr val="F2F2F2"/>
                    </a:solidFill>
                  </a:tcPr>
                </a:tc>
              </a:tr>
              <a:tr h="271912">
                <a:tc>
                  <a:txBody>
                    <a:bodyPr/>
                    <a:lstStyle/>
                    <a:p>
                      <a:r>
                        <a:rPr lang="en-GB" sz="1400" dirty="0" smtClean="0"/>
                        <a:t>62</a:t>
                      </a:r>
                      <a:r>
                        <a:rPr lang="en-GB" sz="1400" baseline="0" dirty="0" smtClean="0"/>
                        <a:t> - 89</a:t>
                      </a:r>
                      <a:endParaRPr lang="en-GB" sz="1400" dirty="0"/>
                    </a:p>
                  </a:txBody>
                  <a:tcPr>
                    <a:solidFill>
                      <a:srgbClr val="E6B9B8"/>
                    </a:solidFill>
                  </a:tcPr>
                </a:tc>
                <a:tc>
                  <a:txBody>
                    <a:bodyPr/>
                    <a:lstStyle/>
                    <a:p>
                      <a:r>
                        <a:rPr lang="en-GB" sz="1400" dirty="0" smtClean="0"/>
                        <a:t>1</a:t>
                      </a:r>
                      <a:r>
                        <a:rPr lang="en-GB" sz="1400" baseline="30000" dirty="0" smtClean="0"/>
                        <a:t>st</a:t>
                      </a:r>
                      <a:r>
                        <a:rPr lang="en-GB" sz="1400" dirty="0" smtClean="0"/>
                        <a:t> July 2014</a:t>
                      </a:r>
                      <a:endParaRPr lang="en-GB" sz="1400" dirty="0"/>
                    </a:p>
                  </a:txBody>
                  <a:tcPr>
                    <a:solidFill>
                      <a:srgbClr val="E6B9B8"/>
                    </a:solidFill>
                  </a:tcPr>
                </a:tc>
              </a:tr>
              <a:tr h="271912">
                <a:tc>
                  <a:txBody>
                    <a:bodyPr/>
                    <a:lstStyle/>
                    <a:p>
                      <a:r>
                        <a:rPr lang="en-GB" sz="1400" dirty="0" smtClean="0"/>
                        <a:t>61</a:t>
                      </a:r>
                      <a:endParaRPr lang="en-GB" sz="1400" dirty="0"/>
                    </a:p>
                  </a:txBody>
                  <a:tcPr>
                    <a:solidFill>
                      <a:srgbClr val="F2F2F2"/>
                    </a:solidFill>
                  </a:tcPr>
                </a:tc>
                <a:tc>
                  <a:txBody>
                    <a:bodyPr/>
                    <a:lstStyle/>
                    <a:p>
                      <a:r>
                        <a:rPr lang="en-GB" sz="1400" dirty="0" smtClean="0"/>
                        <a:t>1</a:t>
                      </a:r>
                      <a:r>
                        <a:rPr lang="en-GB" sz="1400" baseline="30000" dirty="0" smtClean="0"/>
                        <a:t>st</a:t>
                      </a:r>
                      <a:r>
                        <a:rPr lang="en-GB" sz="1400" dirty="0" smtClean="0"/>
                        <a:t> August 2014</a:t>
                      </a:r>
                      <a:endParaRPr lang="en-GB" sz="1400" dirty="0"/>
                    </a:p>
                  </a:txBody>
                  <a:tcPr>
                    <a:solidFill>
                      <a:srgbClr val="F2F2F2"/>
                    </a:solidFill>
                  </a:tcPr>
                </a:tc>
              </a:tr>
              <a:tr h="326295">
                <a:tc>
                  <a:txBody>
                    <a:bodyPr/>
                    <a:lstStyle/>
                    <a:p>
                      <a:r>
                        <a:rPr lang="en-GB" sz="1400" dirty="0" smtClean="0">
                          <a:solidFill>
                            <a:schemeClr val="tx1"/>
                          </a:solidFill>
                        </a:rPr>
                        <a:t>60</a:t>
                      </a:r>
                      <a:endParaRPr lang="en-GB" sz="1400" dirty="0">
                        <a:solidFill>
                          <a:schemeClr val="tx1"/>
                        </a:solidFill>
                      </a:endParaRPr>
                    </a:p>
                  </a:txBody>
                  <a:tcPr>
                    <a:solidFill>
                      <a:schemeClr val="accent2">
                        <a:lumMod val="40000"/>
                        <a:lumOff val="60000"/>
                      </a:schemeClr>
                    </a:solidFill>
                  </a:tcPr>
                </a:tc>
                <a:tc>
                  <a:txBody>
                    <a:bodyPr/>
                    <a:lstStyle/>
                    <a:p>
                      <a:r>
                        <a:rPr lang="en-GB" sz="1400" dirty="0" smtClean="0">
                          <a:solidFill>
                            <a:schemeClr val="tx1"/>
                          </a:solidFill>
                        </a:rPr>
                        <a:t>1</a:t>
                      </a:r>
                      <a:r>
                        <a:rPr lang="en-GB" sz="1400" baseline="30000" dirty="0" smtClean="0">
                          <a:solidFill>
                            <a:schemeClr val="tx1"/>
                          </a:solidFill>
                        </a:rPr>
                        <a:t>st</a:t>
                      </a:r>
                      <a:r>
                        <a:rPr lang="en-GB" sz="1400" dirty="0" smtClean="0">
                          <a:solidFill>
                            <a:schemeClr val="tx1"/>
                          </a:solidFill>
                        </a:rPr>
                        <a:t> October 2014</a:t>
                      </a:r>
                      <a:endParaRPr lang="en-GB" sz="1400" dirty="0">
                        <a:solidFill>
                          <a:schemeClr val="tx1"/>
                        </a:solidFill>
                      </a:endParaRPr>
                    </a:p>
                  </a:txBody>
                  <a:tcPr>
                    <a:solidFill>
                      <a:schemeClr val="accent2">
                        <a:lumMod val="40000"/>
                        <a:lumOff val="60000"/>
                      </a:schemeClr>
                    </a:solidFill>
                  </a:tcPr>
                </a:tc>
              </a:tr>
              <a:tr h="326295">
                <a:tc>
                  <a:txBody>
                    <a:bodyPr/>
                    <a:lstStyle/>
                    <a:p>
                      <a:r>
                        <a:rPr lang="en-GB" sz="1400" dirty="0" smtClean="0"/>
                        <a:t>59</a:t>
                      </a:r>
                      <a:endParaRPr lang="en-GB" sz="1400" dirty="0"/>
                    </a:p>
                  </a:txBody>
                  <a:tcPr>
                    <a:solidFill>
                      <a:srgbClr val="F2F2F2"/>
                    </a:solidFill>
                  </a:tcPr>
                </a:tc>
                <a:tc>
                  <a:txBody>
                    <a:bodyPr/>
                    <a:lstStyle/>
                    <a:p>
                      <a:r>
                        <a:rPr lang="en-GB" sz="1400" dirty="0" smtClean="0"/>
                        <a:t>1</a:t>
                      </a:r>
                      <a:r>
                        <a:rPr lang="en-GB" sz="1400" baseline="30000" dirty="0" smtClean="0"/>
                        <a:t>st</a:t>
                      </a:r>
                      <a:r>
                        <a:rPr lang="en-GB" sz="1400" dirty="0" smtClean="0"/>
                        <a:t> November</a:t>
                      </a:r>
                      <a:r>
                        <a:rPr lang="en-GB" sz="1400" baseline="0" dirty="0" smtClean="0"/>
                        <a:t> 2014</a:t>
                      </a:r>
                    </a:p>
                  </a:txBody>
                  <a:tcPr>
                    <a:solidFill>
                      <a:srgbClr val="F2F2F2"/>
                    </a:solidFill>
                  </a:tcPr>
                </a:tc>
              </a:tr>
              <a:tr h="326295">
                <a:tc>
                  <a:txBody>
                    <a:bodyPr/>
                    <a:lstStyle/>
                    <a:p>
                      <a:r>
                        <a:rPr lang="en-GB" sz="1400" dirty="0" smtClean="0"/>
                        <a:t>58</a:t>
                      </a:r>
                      <a:endParaRPr lang="en-GB" sz="1400" dirty="0"/>
                    </a:p>
                  </a:txBody>
                  <a:tcPr>
                    <a:solidFill>
                      <a:srgbClr val="E6B9B8"/>
                    </a:solidFill>
                  </a:tcPr>
                </a:tc>
                <a:tc>
                  <a:txBody>
                    <a:bodyPr/>
                    <a:lstStyle/>
                    <a:p>
                      <a:r>
                        <a:rPr lang="en-GB" sz="1400" dirty="0" smtClean="0"/>
                        <a:t>1</a:t>
                      </a:r>
                      <a:r>
                        <a:rPr lang="en-GB" sz="1400" baseline="30000" dirty="0" smtClean="0"/>
                        <a:t>st</a:t>
                      </a:r>
                      <a:r>
                        <a:rPr lang="en-GB" sz="1400" dirty="0" smtClean="0"/>
                        <a:t> January</a:t>
                      </a:r>
                      <a:r>
                        <a:rPr lang="en-GB" sz="1400" baseline="0" dirty="0" smtClean="0"/>
                        <a:t> 2015</a:t>
                      </a:r>
                      <a:endParaRPr lang="en-GB" sz="1400" dirty="0"/>
                    </a:p>
                  </a:txBody>
                  <a:tcPr>
                    <a:solidFill>
                      <a:srgbClr val="E6B9B8"/>
                    </a:solidFill>
                  </a:tcPr>
                </a:tc>
              </a:tr>
              <a:tr h="326295">
                <a:tc>
                  <a:txBody>
                    <a:bodyPr/>
                    <a:lstStyle/>
                    <a:p>
                      <a:r>
                        <a:rPr lang="en-GB" sz="1400" dirty="0" smtClean="0"/>
                        <a:t>54-57</a:t>
                      </a:r>
                      <a:endParaRPr lang="en-GB" sz="1400" dirty="0"/>
                    </a:p>
                  </a:txBody>
                  <a:tcPr>
                    <a:solidFill>
                      <a:srgbClr val="F2F2F2"/>
                    </a:solidFill>
                  </a:tcPr>
                </a:tc>
                <a:tc>
                  <a:txBody>
                    <a:bodyPr/>
                    <a:lstStyle/>
                    <a:p>
                      <a:r>
                        <a:rPr lang="en-GB" sz="1400" dirty="0" smtClean="0"/>
                        <a:t>1</a:t>
                      </a:r>
                      <a:r>
                        <a:rPr lang="en-GB" sz="1400" baseline="30000" dirty="0" smtClean="0"/>
                        <a:t>st</a:t>
                      </a:r>
                      <a:r>
                        <a:rPr lang="en-GB" sz="1400" dirty="0" smtClean="0"/>
                        <a:t> March 2015</a:t>
                      </a:r>
                      <a:endParaRPr lang="en-GB" sz="1400" dirty="0"/>
                    </a:p>
                  </a:txBody>
                  <a:tcPr>
                    <a:solidFill>
                      <a:srgbClr val="F2F2F2"/>
                    </a:solidFill>
                  </a:tcPr>
                </a:tc>
              </a:tr>
              <a:tr h="326295">
                <a:tc>
                  <a:txBody>
                    <a:bodyPr/>
                    <a:lstStyle/>
                    <a:p>
                      <a:r>
                        <a:rPr lang="en-GB" sz="1400" dirty="0" smtClean="0"/>
                        <a:t>50 – 53</a:t>
                      </a:r>
                      <a:endParaRPr lang="en-GB" sz="1400" dirty="0"/>
                    </a:p>
                  </a:txBody>
                  <a:tcPr>
                    <a:solidFill>
                      <a:srgbClr val="E6B9B8"/>
                    </a:solidFill>
                  </a:tcPr>
                </a:tc>
                <a:tc>
                  <a:txBody>
                    <a:bodyPr/>
                    <a:lstStyle/>
                    <a:p>
                      <a:r>
                        <a:rPr lang="en-GB" sz="1400" dirty="0" smtClean="0"/>
                        <a:t>1</a:t>
                      </a:r>
                      <a:r>
                        <a:rPr lang="en-GB" sz="1400" baseline="30000" dirty="0" smtClean="0"/>
                        <a:t>st</a:t>
                      </a:r>
                      <a:r>
                        <a:rPr lang="en-GB" sz="1400" dirty="0" smtClean="0"/>
                        <a:t> April 2015</a:t>
                      </a:r>
                      <a:endParaRPr lang="en-GB" sz="1400" dirty="0"/>
                    </a:p>
                  </a:txBody>
                  <a:tcPr>
                    <a:solidFill>
                      <a:srgbClr val="E6B9B8"/>
                    </a:solidFill>
                  </a:tcPr>
                </a:tc>
              </a:tr>
              <a:tr h="326295">
                <a:tc>
                  <a:txBody>
                    <a:bodyPr/>
                    <a:lstStyle/>
                    <a:p>
                      <a:r>
                        <a:rPr lang="en-GB" sz="1400" dirty="0" smtClean="0"/>
                        <a:t>40 - 49</a:t>
                      </a:r>
                      <a:endParaRPr lang="en-GB" sz="1400" dirty="0"/>
                    </a:p>
                  </a:txBody>
                  <a:tcPr>
                    <a:solidFill>
                      <a:schemeClr val="bg1">
                        <a:lumMod val="95000"/>
                      </a:schemeClr>
                    </a:solidFill>
                  </a:tcPr>
                </a:tc>
                <a:tc>
                  <a:txBody>
                    <a:bodyPr/>
                    <a:lstStyle/>
                    <a:p>
                      <a:r>
                        <a:rPr lang="en-GB" sz="1400" dirty="0" smtClean="0"/>
                        <a:t>1</a:t>
                      </a:r>
                      <a:r>
                        <a:rPr lang="en-GB" sz="1400" baseline="30000" dirty="0" smtClean="0"/>
                        <a:t>st</a:t>
                      </a:r>
                      <a:r>
                        <a:rPr lang="en-GB" sz="1400" dirty="0" smtClean="0"/>
                        <a:t> August 2015</a:t>
                      </a:r>
                      <a:endParaRPr lang="en-GB" sz="1400" dirty="0"/>
                    </a:p>
                  </a:txBody>
                  <a:tcPr>
                    <a:solidFill>
                      <a:schemeClr val="bg1">
                        <a:lumMod val="95000"/>
                      </a:schemeClr>
                    </a:solidFill>
                  </a:tcPr>
                </a:tc>
              </a:tr>
              <a:tr h="326295">
                <a:tc>
                  <a:txBody>
                    <a:bodyPr/>
                    <a:lstStyle/>
                    <a:p>
                      <a:r>
                        <a:rPr lang="en-GB" sz="1400" dirty="0" smtClean="0"/>
                        <a:t>30 – 39</a:t>
                      </a:r>
                      <a:endParaRPr lang="en-GB" sz="1400" dirty="0"/>
                    </a:p>
                  </a:txBody>
                  <a:tcPr>
                    <a:solidFill>
                      <a:srgbClr val="E6B9B8"/>
                    </a:solidFill>
                  </a:tcPr>
                </a:tc>
                <a:tc>
                  <a:txBody>
                    <a:bodyPr/>
                    <a:lstStyle/>
                    <a:p>
                      <a:r>
                        <a:rPr lang="en-GB" sz="1400" dirty="0" smtClean="0"/>
                        <a:t>1</a:t>
                      </a:r>
                      <a:r>
                        <a:rPr lang="en-GB" sz="1400" baseline="30000" dirty="0" smtClean="0"/>
                        <a:t>st</a:t>
                      </a:r>
                      <a:r>
                        <a:rPr lang="en-GB" sz="1400" dirty="0" smtClean="0"/>
                        <a:t> October 2015</a:t>
                      </a:r>
                      <a:endParaRPr lang="en-GB" sz="1400" dirty="0"/>
                    </a:p>
                  </a:txBody>
                  <a:tcPr>
                    <a:solidFill>
                      <a:srgbClr val="E6B9B8"/>
                    </a:solidFill>
                  </a:tcPr>
                </a:tc>
              </a:tr>
              <a:tr h="326295">
                <a:tc>
                  <a:txBody>
                    <a:bodyPr/>
                    <a:lstStyle/>
                    <a:p>
                      <a:r>
                        <a:rPr lang="en-GB" sz="1400" dirty="0" smtClean="0"/>
                        <a:t>Fewer than 30</a:t>
                      </a:r>
                      <a:endParaRPr lang="en-GB" sz="1400" dirty="0"/>
                    </a:p>
                  </a:txBody>
                  <a:tcPr>
                    <a:solidFill>
                      <a:schemeClr val="bg1">
                        <a:lumMod val="95000"/>
                      </a:schemeClr>
                    </a:solidFill>
                  </a:tcPr>
                </a:tc>
                <a:tc>
                  <a:txBody>
                    <a:bodyPr/>
                    <a:lstStyle/>
                    <a:p>
                      <a:r>
                        <a:rPr lang="en-GB" sz="1400" dirty="0" smtClean="0"/>
                        <a:t>1</a:t>
                      </a:r>
                      <a:r>
                        <a:rPr lang="en-GB" sz="1400" baseline="30000" dirty="0" smtClean="0"/>
                        <a:t>st</a:t>
                      </a:r>
                      <a:r>
                        <a:rPr lang="en-GB" sz="1400" dirty="0" smtClean="0"/>
                        <a:t> June 2015 – 1</a:t>
                      </a:r>
                      <a:r>
                        <a:rPr lang="en-GB" sz="1400" baseline="30000" dirty="0" smtClean="0"/>
                        <a:t>st</a:t>
                      </a:r>
                      <a:r>
                        <a:rPr lang="en-GB" sz="1400" dirty="0" smtClean="0"/>
                        <a:t> April</a:t>
                      </a:r>
                      <a:r>
                        <a:rPr lang="en-GB" sz="1400" baseline="0" dirty="0" smtClean="0"/>
                        <a:t> 2017</a:t>
                      </a:r>
                      <a:endParaRPr lang="en-GB" sz="1400" dirty="0"/>
                    </a:p>
                  </a:txBody>
                  <a:tcPr>
                    <a:solidFill>
                      <a:schemeClr val="bg1">
                        <a:lumMod val="95000"/>
                      </a:schemeClr>
                    </a:solidFill>
                  </a:tcPr>
                </a:tc>
              </a:tr>
            </a:tbl>
          </a:graphicData>
        </a:graphic>
      </p:graphicFrame>
      <p:grpSp>
        <p:nvGrpSpPr>
          <p:cNvPr id="12" name="Group 11"/>
          <p:cNvGrpSpPr/>
          <p:nvPr/>
        </p:nvGrpSpPr>
        <p:grpSpPr>
          <a:xfrm>
            <a:off x="5545714" y="9962759"/>
            <a:ext cx="1816754" cy="541130"/>
            <a:chOff x="678423" y="6042338"/>
            <a:chExt cx="2595363" cy="1088567"/>
          </a:xfrm>
        </p:grpSpPr>
        <p:sp>
          <p:nvSpPr>
            <p:cNvPr id="14" name="Rectangle 13"/>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
        <p:nvSpPr>
          <p:cNvPr id="13" name="TextBox 12"/>
          <p:cNvSpPr txBox="1"/>
          <p:nvPr/>
        </p:nvSpPr>
        <p:spPr>
          <a:xfrm>
            <a:off x="747078" y="379218"/>
            <a:ext cx="5496559" cy="1384995"/>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How </a:t>
            </a:r>
            <a:r>
              <a:rPr lang="en-GB" sz="2800" dirty="0">
                <a:solidFill>
                  <a:srgbClr val="333F48"/>
                </a:solidFill>
                <a:latin typeface="Open Sans" pitchFamily="34" charset="0"/>
                <a:ea typeface="Open Sans" pitchFamily="34" charset="0"/>
                <a:cs typeface="Open Sans" pitchFamily="34" charset="0"/>
              </a:rPr>
              <a:t>is your staging date calculated?</a:t>
            </a:r>
          </a:p>
          <a:p>
            <a:endParaRPr lang="en-GB" sz="2800" dirty="0">
              <a:solidFill>
                <a:srgbClr val="333F48"/>
              </a:solidFill>
              <a:latin typeface="Open Sans" pitchFamily="34" charset="0"/>
              <a:ea typeface="Open Sans" pitchFamily="34" charset="0"/>
              <a:cs typeface="Open Sans" pitchFamily="34" charset="0"/>
            </a:endParaRPr>
          </a:p>
        </p:txBody>
      </p:sp>
      <p:cxnSp>
        <p:nvCxnSpPr>
          <p:cNvPr id="16" name="Straight Connector 15"/>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9081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77318" y="383275"/>
            <a:ext cx="6362060"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The implications of missing your staging date</a:t>
            </a:r>
            <a:endParaRPr lang="en-GB" sz="2800" dirty="0">
              <a:solidFill>
                <a:srgbClr val="333F48"/>
              </a:solidFill>
              <a:latin typeface="Open Sans" pitchFamily="34" charset="0"/>
              <a:ea typeface="Open Sans" pitchFamily="34" charset="0"/>
              <a:cs typeface="Open Sans" pitchFamily="34" charset="0"/>
            </a:endParaRPr>
          </a:p>
        </p:txBody>
      </p:sp>
      <p:sp>
        <p:nvSpPr>
          <p:cNvPr id="12" name="TextBox 11"/>
          <p:cNvSpPr txBox="1"/>
          <p:nvPr/>
        </p:nvSpPr>
        <p:spPr>
          <a:xfrm>
            <a:off x="747075" y="3153960"/>
            <a:ext cx="4187994" cy="474638"/>
          </a:xfrm>
          <a:prstGeom prst="rect">
            <a:avLst/>
          </a:prstGeom>
          <a:noFill/>
        </p:spPr>
        <p:txBody>
          <a:bodyPr wrap="square" lIns="104287" tIns="52144" rIns="104287" bIns="52144" rtlCol="0">
            <a:spAutoFit/>
          </a:bodyPr>
          <a:lstStyle/>
          <a:p>
            <a:endParaRPr lang="en-GB" sz="1200" dirty="0">
              <a:solidFill>
                <a:srgbClr val="333F48"/>
              </a:solidFill>
              <a:latin typeface="Open Sans" charset="0"/>
              <a:ea typeface="Open Sans" charset="0"/>
              <a:cs typeface="Open Sans" charset="0"/>
            </a:endParaRPr>
          </a:p>
          <a:p>
            <a:endParaRPr lang="en-GB" sz="1200" dirty="0" smtClean="0">
              <a:solidFill>
                <a:srgbClr val="333F48"/>
              </a:solidFill>
              <a:latin typeface="Open Sans" charset="0"/>
              <a:ea typeface="Open Sans" charset="0"/>
              <a:cs typeface="Open Sans" charset="0"/>
            </a:endParaRPr>
          </a:p>
        </p:txBody>
      </p:sp>
      <p:sp>
        <p:nvSpPr>
          <p:cNvPr id="14" name="TextBox 13"/>
          <p:cNvSpPr txBox="1"/>
          <p:nvPr/>
        </p:nvSpPr>
        <p:spPr>
          <a:xfrm>
            <a:off x="987840" y="1673197"/>
            <a:ext cx="5110562" cy="5429839"/>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 recent report by Hargreaves </a:t>
            </a:r>
            <a:r>
              <a:rPr lang="en-GB" sz="1200" dirty="0" err="1">
                <a:solidFill>
                  <a:srgbClr val="333F48"/>
                </a:solidFill>
                <a:latin typeface="Open Sans" charset="0"/>
                <a:ea typeface="Open Sans" charset="0"/>
                <a:cs typeface="Open Sans" charset="0"/>
              </a:rPr>
              <a:t>Lansdown</a:t>
            </a:r>
            <a:r>
              <a:rPr lang="en-GB" sz="1200" dirty="0">
                <a:solidFill>
                  <a:srgbClr val="333F48"/>
                </a:solidFill>
                <a:latin typeface="Open Sans" charset="0"/>
                <a:ea typeface="Open Sans" charset="0"/>
                <a:cs typeface="Open Sans" charset="0"/>
              </a:rPr>
              <a:t> has shown that as many as 8,000 companies who should have staged for </a:t>
            </a:r>
            <a:r>
              <a:rPr lang="en-GB" sz="1200" dirty="0" smtClean="0">
                <a:solidFill>
                  <a:srgbClr val="333F48"/>
                </a:solidFill>
                <a:latin typeface="Open Sans" charset="0"/>
                <a:ea typeface="Open Sans" charset="0"/>
                <a:cs typeface="Open Sans" charset="0"/>
              </a:rPr>
              <a:t>automatic </a:t>
            </a:r>
            <a:r>
              <a:rPr lang="en-GB" sz="1200" dirty="0">
                <a:solidFill>
                  <a:srgbClr val="333F48"/>
                </a:solidFill>
                <a:latin typeface="Open Sans" charset="0"/>
                <a:ea typeface="Open Sans" charset="0"/>
                <a:cs typeface="Open Sans" charset="0"/>
              </a:rPr>
              <a:t>enrolment may not have done so.   Around 23,000 businesses were due to have staged by the end of May 2014, however the </a:t>
            </a:r>
            <a:r>
              <a:rPr lang="en-GB" sz="1200" dirty="0" smtClean="0">
                <a:solidFill>
                  <a:srgbClr val="333F48"/>
                </a:solidFill>
                <a:latin typeface="Open Sans" charset="0"/>
                <a:ea typeface="Open Sans" charset="0"/>
                <a:cs typeface="Open Sans" charset="0"/>
              </a:rPr>
              <a:t>number of employers </a:t>
            </a:r>
            <a:r>
              <a:rPr lang="en-GB" sz="1200" dirty="0">
                <a:solidFill>
                  <a:srgbClr val="333F48"/>
                </a:solidFill>
                <a:latin typeface="Open Sans" charset="0"/>
                <a:ea typeface="Open Sans" charset="0"/>
                <a:cs typeface="Open Sans" charset="0"/>
              </a:rPr>
              <a:t>who had confirmed details of their auto enrolment pension scheme was just over 15,000</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This backs up findings from pension providers such as NEST, NOW and Standard Life who are not seeing the volume of new schemes they would have expected</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600" b="1" dirty="0">
                <a:solidFill>
                  <a:srgbClr val="CB2755"/>
                </a:solidFill>
                <a:latin typeface="Open Sans" panose="020B0606030504020204" pitchFamily="34" charset="0"/>
                <a:ea typeface="Open Sans" panose="020B0606030504020204" pitchFamily="34" charset="0"/>
                <a:cs typeface="Open Sans" panose="020B0606030504020204" pitchFamily="34" charset="0"/>
              </a:rPr>
              <a:t>Penalties for non-compliance</a:t>
            </a:r>
          </a:p>
          <a:p>
            <a:endParaRPr lang="en-GB" sz="1200" b="1" dirty="0">
              <a:solidFill>
                <a:srgbClr val="62B5E5"/>
              </a:solidFill>
              <a:latin typeface="Open Sans" panose="020B0606030504020204" pitchFamily="34" charset="0"/>
              <a:ea typeface="Open Sans" panose="020B0606030504020204" pitchFamily="34" charset="0"/>
              <a:cs typeface="Open Sans" panose="020B0606030504020204" pitchFamily="34" charset="0"/>
            </a:endParaRPr>
          </a:p>
          <a:p>
            <a:r>
              <a:rPr lang="en-GB" sz="1400" b="1" dirty="0">
                <a:solidFill>
                  <a:srgbClr val="C8102E"/>
                </a:solidFill>
                <a:latin typeface="Open Sans" panose="020B0606030504020204" pitchFamily="34" charset="0"/>
                <a:ea typeface="Open Sans" panose="020B0606030504020204" pitchFamily="34" charset="0"/>
                <a:cs typeface="Open Sans" panose="020B0606030504020204" pitchFamily="34" charset="0"/>
              </a:rPr>
              <a:t>Warning</a:t>
            </a:r>
          </a:p>
          <a:p>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If you are not ready to meet the new legislation in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time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for your staging date, The Pensions Regulator will issue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compliance notice.</a:t>
            </a:r>
          </a:p>
          <a:p>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400" b="1" dirty="0">
                <a:solidFill>
                  <a:srgbClr val="C8102E"/>
                </a:solidFill>
                <a:latin typeface="Open Sans" panose="020B0606030504020204" pitchFamily="34" charset="0"/>
                <a:ea typeface="Open Sans" panose="020B0606030504020204" pitchFamily="34" charset="0"/>
                <a:cs typeface="Open Sans" panose="020B0606030504020204" pitchFamily="34" charset="0"/>
              </a:rPr>
              <a:t>Fixed fine</a:t>
            </a:r>
          </a:p>
          <a:p>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If the employer doesn’t comply after the initial </a:t>
            </a:r>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warning The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Pensions Regulator will give another </a:t>
            </a:r>
            <a:endPar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warning and a </a:t>
            </a:r>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fine of £400.</a:t>
            </a:r>
          </a:p>
          <a:p>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400" b="1" dirty="0">
                <a:solidFill>
                  <a:srgbClr val="C8102E"/>
                </a:solidFill>
                <a:latin typeface="Open Sans" panose="020B0606030504020204" pitchFamily="34" charset="0"/>
                <a:ea typeface="Open Sans" panose="020B0606030504020204" pitchFamily="34" charset="0"/>
                <a:cs typeface="Open Sans" panose="020B0606030504020204" pitchFamily="34" charset="0"/>
              </a:rPr>
              <a:t>Daily  fine</a:t>
            </a:r>
          </a:p>
          <a:p>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Where the employer continues to break the regulations, there will be a fine for each day with the penalty increasing until the company complies.  The daily fine will depend on the number of employees.</a:t>
            </a:r>
          </a:p>
          <a:p>
            <a:endParaRPr lang="en-GB" sz="1200" dirty="0">
              <a:solidFill>
                <a:srgbClr val="333F48"/>
              </a:solidFill>
              <a:latin typeface="Open Sans" charset="0"/>
              <a:ea typeface="Open Sans" charset="0"/>
              <a:cs typeface="Open Sans" charset="0"/>
            </a:endParaRPr>
          </a:p>
        </p:txBody>
      </p:sp>
      <p:sp>
        <p:nvSpPr>
          <p:cNvPr id="15" name="TextBox 14"/>
          <p:cNvSpPr txBox="1"/>
          <p:nvPr/>
        </p:nvSpPr>
        <p:spPr>
          <a:xfrm>
            <a:off x="747075" y="8147919"/>
            <a:ext cx="6362060" cy="289972"/>
          </a:xfrm>
          <a:prstGeom prst="rect">
            <a:avLst/>
          </a:prstGeom>
          <a:noFill/>
        </p:spPr>
        <p:txBody>
          <a:bodyPr wrap="square" lIns="104287" tIns="52144" rIns="104287" bIns="52144" rtlCol="0">
            <a:spAutoFit/>
          </a:bodyPr>
          <a:lstStyle/>
          <a:p>
            <a:endParaRPr lang="en-GB" sz="1200" dirty="0" smtClean="0">
              <a:solidFill>
                <a:srgbClr val="333F48"/>
              </a:solidFill>
              <a:latin typeface="Open Sans" charset="0"/>
              <a:ea typeface="Open Sans" charset="0"/>
              <a:cs typeface="Open Sans"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375679266"/>
              </p:ext>
            </p:extLst>
          </p:nvPr>
        </p:nvGraphicFramePr>
        <p:xfrm>
          <a:off x="1106006" y="7132760"/>
          <a:ext cx="5040842" cy="2225040"/>
        </p:xfrm>
        <a:graphic>
          <a:graphicData uri="http://schemas.openxmlformats.org/drawingml/2006/table">
            <a:tbl>
              <a:tblPr firstRow="1" bandRow="1">
                <a:tableStyleId>{5C22544A-7EE6-4342-B048-85BDC9FD1C3A}</a:tableStyleId>
              </a:tblPr>
              <a:tblGrid>
                <a:gridCol w="2520421"/>
                <a:gridCol w="2520421"/>
              </a:tblGrid>
              <a:tr h="370840">
                <a:tc>
                  <a:txBody>
                    <a:bodyPr/>
                    <a:lstStyle/>
                    <a:p>
                      <a:r>
                        <a:rPr lang="en-GB" sz="1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Number of employees</a:t>
                      </a:r>
                      <a:endParaRPr lang="en-GB" sz="1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CB2755"/>
                    </a:solidFill>
                  </a:tcPr>
                </a:tc>
                <a:tc>
                  <a:txBody>
                    <a:bodyPr/>
                    <a:lstStyle/>
                    <a:p>
                      <a:r>
                        <a:rPr lang="en-GB" sz="1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Daily Fine</a:t>
                      </a:r>
                      <a:endParaRPr lang="en-GB" sz="1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CB2755"/>
                    </a:solidFill>
                  </a:tcPr>
                </a:tc>
              </a:tr>
              <a:tr h="370840">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500 +</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accent2">
                        <a:lumMod val="20000"/>
                        <a:lumOff val="80000"/>
                      </a:schemeClr>
                    </a:solidFill>
                  </a:tcPr>
                </a:tc>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£10,000</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accent2">
                        <a:lumMod val="20000"/>
                        <a:lumOff val="80000"/>
                      </a:schemeClr>
                    </a:solidFill>
                  </a:tcPr>
                </a:tc>
              </a:tr>
              <a:tr h="370840">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250 - 499</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£5,000</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tr>
              <a:tr h="370840">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50</a:t>
                      </a:r>
                      <a:r>
                        <a:rPr lang="en-GB" sz="1200" baseline="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- 249</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F2DCDB"/>
                    </a:solidFill>
                  </a:tcPr>
                </a:tc>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£2,500</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F2DCDB"/>
                    </a:solidFill>
                  </a:tcPr>
                </a:tc>
              </a:tr>
              <a:tr h="370840">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5 - 49</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£500</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tr>
              <a:tr h="370840">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1 - 4</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F2DCDB"/>
                    </a:solidFill>
                  </a:tcPr>
                </a:tc>
                <a:tc>
                  <a:txBody>
                    <a:bodyPr/>
                    <a:lstStyle/>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£50</a:t>
                      </a:r>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F2DCDB"/>
                    </a:solidFill>
                  </a:tcPr>
                </a:tc>
              </a:tr>
            </a:tbl>
          </a:graphicData>
        </a:graphic>
      </p:graphicFrame>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9785" y="4894319"/>
            <a:ext cx="1318664" cy="1133397"/>
          </a:xfrm>
          <a:prstGeom prst="rect">
            <a:avLst/>
          </a:prstGeom>
        </p:spPr>
      </p:pic>
      <p:grpSp>
        <p:nvGrpSpPr>
          <p:cNvPr id="16" name="Group 15"/>
          <p:cNvGrpSpPr/>
          <p:nvPr/>
        </p:nvGrpSpPr>
        <p:grpSpPr>
          <a:xfrm>
            <a:off x="5545714" y="9962759"/>
            <a:ext cx="1816754" cy="541130"/>
            <a:chOff x="678423" y="6042338"/>
            <a:chExt cx="2595363" cy="1088567"/>
          </a:xfrm>
        </p:grpSpPr>
        <p:sp>
          <p:nvSpPr>
            <p:cNvPr id="20" name="Rectangle 19"/>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cxnSp>
        <p:nvCxnSpPr>
          <p:cNvPr id="28" name="Straight Connector 27"/>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5248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77318" y="393355"/>
            <a:ext cx="6362060" cy="954107"/>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The </a:t>
            </a:r>
            <a:r>
              <a:rPr lang="en-GB" sz="2800" dirty="0" smtClean="0">
                <a:solidFill>
                  <a:srgbClr val="333F48"/>
                </a:solidFill>
                <a:latin typeface="Open Sans" pitchFamily="34" charset="0"/>
                <a:ea typeface="Open Sans" pitchFamily="34" charset="0"/>
                <a:cs typeface="Open Sans" pitchFamily="34" charset="0"/>
              </a:rPr>
              <a:t>4 key questions that reveal </a:t>
            </a:r>
            <a:r>
              <a:rPr lang="en-GB" sz="2800" dirty="0" smtClean="0">
                <a:solidFill>
                  <a:srgbClr val="333F48"/>
                </a:solidFill>
                <a:latin typeface="Open Sans" pitchFamily="34" charset="0"/>
                <a:ea typeface="Open Sans" pitchFamily="34" charset="0"/>
                <a:cs typeface="Open Sans" pitchFamily="34" charset="0"/>
              </a:rPr>
              <a:t>         if  you </a:t>
            </a:r>
            <a:r>
              <a:rPr lang="en-GB" sz="2800" dirty="0" smtClean="0">
                <a:solidFill>
                  <a:srgbClr val="333F48"/>
                </a:solidFill>
                <a:latin typeface="Open Sans" pitchFamily="34" charset="0"/>
                <a:ea typeface="Open Sans" pitchFamily="34" charset="0"/>
                <a:cs typeface="Open Sans" pitchFamily="34" charset="0"/>
              </a:rPr>
              <a:t>are at risk</a:t>
            </a:r>
            <a:endParaRPr lang="en-GB" sz="2800" dirty="0">
              <a:solidFill>
                <a:srgbClr val="333F48"/>
              </a:solidFill>
              <a:latin typeface="Open Sans" pitchFamily="34" charset="0"/>
              <a:ea typeface="Open Sans" pitchFamily="34" charset="0"/>
              <a:cs typeface="Open Sans" pitchFamily="34" charset="0"/>
            </a:endParaRPr>
          </a:p>
        </p:txBody>
      </p:sp>
      <p:sp>
        <p:nvSpPr>
          <p:cNvPr id="13" name="TextBox 12"/>
          <p:cNvSpPr txBox="1"/>
          <p:nvPr/>
        </p:nvSpPr>
        <p:spPr>
          <a:xfrm>
            <a:off x="988998" y="1661027"/>
            <a:ext cx="4988443" cy="6476279"/>
          </a:xfrm>
          <a:prstGeom prst="rect">
            <a:avLst/>
          </a:prstGeom>
          <a:noFill/>
        </p:spPr>
        <p:txBody>
          <a:bodyPr wrap="square" lIns="104287" tIns="52144" rIns="104287" bIns="52144" rtlCol="0">
            <a:spAutoFit/>
          </a:bodyPr>
          <a:lstStyle/>
          <a:p>
            <a:r>
              <a:rPr lang="en-GB" sz="1400" b="1" dirty="0">
                <a:solidFill>
                  <a:srgbClr val="CB2755"/>
                </a:solidFill>
                <a:latin typeface="Open Sans" charset="0"/>
                <a:ea typeface="Open Sans" charset="0"/>
                <a:cs typeface="Open Sans" charset="0"/>
              </a:rPr>
              <a:t>1. Do you know what your staging date is?  </a:t>
            </a:r>
          </a:p>
          <a:p>
            <a:endParaRPr lang="en-GB" sz="1200" b="1"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It may sound obvious but recent findings by The Pension Regulator has shown that 47% of small employers do not know this.   </a:t>
            </a:r>
            <a:r>
              <a:rPr lang="en-GB" sz="1200" dirty="0" smtClean="0">
                <a:solidFill>
                  <a:srgbClr val="333F48"/>
                </a:solidFill>
                <a:latin typeface="Open Sans" charset="0"/>
                <a:ea typeface="Open Sans" charset="0"/>
                <a:cs typeface="Open Sans" charset="0"/>
              </a:rPr>
              <a:t>The Pension Regulator will write to all companies with details of their staging date but it is possible that this letter could get lost in the post or go to the wrong person within your business.</a:t>
            </a: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If </a:t>
            </a:r>
            <a:r>
              <a:rPr lang="en-GB" sz="1200" dirty="0">
                <a:solidFill>
                  <a:srgbClr val="333F48"/>
                </a:solidFill>
                <a:latin typeface="Open Sans" charset="0"/>
                <a:ea typeface="Open Sans" charset="0"/>
                <a:cs typeface="Open Sans" charset="0"/>
              </a:rPr>
              <a:t>you don’t know your staging date then how will you know if you will be ready in time? </a:t>
            </a:r>
            <a:endParaRPr lang="en-GB" sz="1200" dirty="0" smtClean="0">
              <a:solidFill>
                <a:srgbClr val="333F48"/>
              </a:solidFill>
              <a:latin typeface="Open Sans" charset="0"/>
              <a:ea typeface="Open Sans" charset="0"/>
              <a:cs typeface="Open Sans" charset="0"/>
            </a:endParaRPr>
          </a:p>
          <a:p>
            <a:endParaRPr lang="en-GB" sz="1200" b="1"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The table shown in Page 3 is a good starting point to see when your staging date is likely to be based on the size of your business.  However you should </a:t>
            </a:r>
            <a:r>
              <a:rPr lang="en-GB" sz="1200" dirty="0">
                <a:solidFill>
                  <a:srgbClr val="333F48"/>
                </a:solidFill>
                <a:latin typeface="Open Sans" charset="0"/>
                <a:ea typeface="Open Sans" charset="0"/>
                <a:cs typeface="Open Sans" charset="0"/>
              </a:rPr>
              <a:t>c</a:t>
            </a:r>
            <a:r>
              <a:rPr lang="en-GB" sz="1200" dirty="0" smtClean="0">
                <a:solidFill>
                  <a:srgbClr val="333F48"/>
                </a:solidFill>
                <a:latin typeface="Open Sans" charset="0"/>
                <a:ea typeface="Open Sans" charset="0"/>
                <a:cs typeface="Open Sans" charset="0"/>
              </a:rPr>
              <a:t>heck </a:t>
            </a:r>
            <a:r>
              <a:rPr lang="en-GB" sz="1200" dirty="0">
                <a:solidFill>
                  <a:srgbClr val="333F48"/>
                </a:solidFill>
                <a:latin typeface="Open Sans" charset="0"/>
                <a:ea typeface="Open Sans" charset="0"/>
                <a:cs typeface="Open Sans" charset="0"/>
              </a:rPr>
              <a:t>your staging date ASAP on The Pension Regulator website as it may be earlier than you think</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200" b="1" dirty="0">
                <a:latin typeface="Open Sans" panose="020B0606030504020204" pitchFamily="34" charset="0"/>
                <a:ea typeface="Open Sans" panose="020B0606030504020204" pitchFamily="34" charset="0"/>
                <a:cs typeface="Open Sans" panose="020B0606030504020204" pitchFamily="34" charset="0"/>
                <a:hlinkClick r:id="rId2"/>
              </a:rPr>
              <a:t>Click here to find out your staging </a:t>
            </a:r>
            <a:r>
              <a:rPr lang="en-GB" sz="1200" b="1" dirty="0" smtClean="0">
                <a:latin typeface="Open Sans" panose="020B0606030504020204" pitchFamily="34" charset="0"/>
                <a:ea typeface="Open Sans" panose="020B0606030504020204" pitchFamily="34" charset="0"/>
                <a:cs typeface="Open Sans" panose="020B0606030504020204" pitchFamily="34" charset="0"/>
                <a:hlinkClick r:id="rId2"/>
              </a:rPr>
              <a:t>date</a:t>
            </a:r>
            <a:endParaRPr lang="en-GB" sz="1200" b="1" dirty="0" smtClean="0">
              <a:latin typeface="Open Sans" panose="020B0606030504020204" pitchFamily="34" charset="0"/>
              <a:ea typeface="Open Sans" panose="020B0606030504020204" pitchFamily="34" charset="0"/>
              <a:cs typeface="Open Sans" panose="020B0606030504020204" pitchFamily="34" charset="0"/>
            </a:endParaRPr>
          </a:p>
          <a:p>
            <a:endParaRPr lang="en-GB" sz="1200" b="1" dirty="0">
              <a:latin typeface="Open Sans" panose="020B0606030504020204" pitchFamily="34" charset="0"/>
              <a:ea typeface="Open Sans" panose="020B0606030504020204" pitchFamily="34" charset="0"/>
              <a:cs typeface="Open Sans" panose="020B0606030504020204" pitchFamily="34" charset="0"/>
            </a:endParaRPr>
          </a:p>
          <a:p>
            <a:r>
              <a:rPr lang="en-GB" sz="1400" b="1" dirty="0">
                <a:solidFill>
                  <a:srgbClr val="CB2755"/>
                </a:solidFill>
                <a:latin typeface="Open Sans" panose="020B0606030504020204" pitchFamily="34" charset="0"/>
                <a:ea typeface="Open Sans" panose="020B0606030504020204" pitchFamily="34" charset="0"/>
                <a:cs typeface="Open Sans" panose="020B0606030504020204" pitchFamily="34" charset="0"/>
              </a:rPr>
              <a:t>2. Have you started to put a plan together?</a:t>
            </a:r>
          </a:p>
          <a:p>
            <a:endParaRPr lang="en-GB" sz="1400" dirty="0">
              <a:latin typeface="Open Sans" panose="020B0606030504020204" pitchFamily="34" charset="0"/>
              <a:ea typeface="Open Sans" panose="020B0606030504020204" pitchFamily="34" charset="0"/>
              <a:cs typeface="Open Sans" panose="020B0606030504020204" pitchFamily="34" charset="0"/>
            </a:endParaRPr>
          </a:p>
          <a:p>
            <a:r>
              <a:rPr lang="en-GB" sz="1200" dirty="0">
                <a:latin typeface="Open Sans" panose="020B0606030504020204" pitchFamily="34" charset="0"/>
                <a:ea typeface="Open Sans" panose="020B0606030504020204" pitchFamily="34" charset="0"/>
                <a:cs typeface="Open Sans" panose="020B0606030504020204" pitchFamily="34" charset="0"/>
              </a:rPr>
              <a:t>Industry experts all recommend preparing at least 12 months before your staging date. </a:t>
            </a:r>
          </a:p>
          <a:p>
            <a:endParaRPr lang="en-GB" sz="1200" dirty="0">
              <a:latin typeface="Open Sans" panose="020B0606030504020204" pitchFamily="34" charset="0"/>
              <a:ea typeface="Open Sans" panose="020B0606030504020204" pitchFamily="34" charset="0"/>
              <a:cs typeface="Open Sans" panose="020B0606030504020204" pitchFamily="34" charset="0"/>
            </a:endParaRPr>
          </a:p>
          <a:p>
            <a:r>
              <a:rPr lang="en-GB" sz="1200" dirty="0">
                <a:latin typeface="Open Sans" panose="020B0606030504020204" pitchFamily="34" charset="0"/>
                <a:ea typeface="Open Sans" panose="020B0606030504020204" pitchFamily="34" charset="0"/>
                <a:cs typeface="Open Sans" panose="020B0606030504020204" pitchFamily="34" charset="0"/>
              </a:rPr>
              <a:t>This will allow you to find a suitable pension scheme for your business and work out how you are going to handle key tasks such as assessing your workforce and sending communications.  </a:t>
            </a:r>
          </a:p>
          <a:p>
            <a:endParaRPr lang="en-GB" sz="1200" dirty="0">
              <a:latin typeface="Open Sans" panose="020B0606030504020204" pitchFamily="34" charset="0"/>
              <a:ea typeface="Open Sans" panose="020B0606030504020204" pitchFamily="34" charset="0"/>
              <a:cs typeface="Open Sans" panose="020B0606030504020204" pitchFamily="34" charset="0"/>
            </a:endParaRPr>
          </a:p>
          <a:p>
            <a:r>
              <a:rPr lang="en-GB" sz="1200" dirty="0">
                <a:latin typeface="Open Sans" panose="020B0606030504020204" pitchFamily="34" charset="0"/>
                <a:ea typeface="Open Sans" panose="020B0606030504020204" pitchFamily="34" charset="0"/>
                <a:cs typeface="Open Sans" panose="020B0606030504020204" pitchFamily="34" charset="0"/>
              </a:rPr>
              <a:t>Nominate who within your business will be responsible for particular actions and ensure everyone is aware of their responsibilities.  Ensure you allow for supplier lead time and in-house resources you may need such as IT support.</a:t>
            </a:r>
          </a:p>
          <a:p>
            <a:endParaRPr lang="en-GB" sz="1200" dirty="0"/>
          </a:p>
          <a:p>
            <a:endParaRPr lang="en-GB" sz="1200" b="1" dirty="0">
              <a:latin typeface="Open Sans" panose="020B0606030504020204" pitchFamily="34" charset="0"/>
              <a:ea typeface="Open Sans" panose="020B0606030504020204" pitchFamily="34" charset="0"/>
              <a:cs typeface="Open Sans" panose="020B0606030504020204" pitchFamily="34" charset="0"/>
            </a:endParaRPr>
          </a:p>
          <a:p>
            <a:endParaRPr lang="en-GB" sz="1200" dirty="0">
              <a:solidFill>
                <a:srgbClr val="333F48"/>
              </a:solidFill>
              <a:latin typeface="Open Sans" charset="0"/>
              <a:ea typeface="Open Sans" charset="0"/>
              <a:cs typeface="Open Sans"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24093" y="4563300"/>
            <a:ext cx="1085190" cy="381567"/>
          </a:xfrm>
          <a:prstGeom prst="rect">
            <a:avLst/>
          </a:prstGeom>
        </p:spPr>
      </p:pic>
      <p:grpSp>
        <p:nvGrpSpPr>
          <p:cNvPr id="15" name="Group 14"/>
          <p:cNvGrpSpPr/>
          <p:nvPr/>
        </p:nvGrpSpPr>
        <p:grpSpPr>
          <a:xfrm>
            <a:off x="5545714" y="9962759"/>
            <a:ext cx="1816754" cy="541130"/>
            <a:chOff x="678423" y="6042338"/>
            <a:chExt cx="2595363" cy="1088567"/>
          </a:xfrm>
        </p:grpSpPr>
        <p:sp>
          <p:nvSpPr>
            <p:cNvPr id="17" name="Rectangle 16"/>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cxnSp>
        <p:nvCxnSpPr>
          <p:cNvPr id="14" name="Straight Connector 13"/>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63098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545714" y="9962759"/>
            <a:ext cx="1816754" cy="541130"/>
            <a:chOff x="678423" y="6042338"/>
            <a:chExt cx="2595363" cy="1088567"/>
          </a:xfrm>
        </p:grpSpPr>
        <p:sp>
          <p:nvSpPr>
            <p:cNvPr id="15" name="Rectangle 14"/>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pic>
        <p:nvPicPr>
          <p:cNvPr id="12" name="Picture 11" descr="chec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6391" y="2782130"/>
            <a:ext cx="1043772" cy="1098707"/>
          </a:xfrm>
          <a:prstGeom prst="rect">
            <a:avLst/>
          </a:prstGeom>
        </p:spPr>
      </p:pic>
      <p:pic>
        <p:nvPicPr>
          <p:cNvPr id="6" name="Picture 5" descr="calenda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4539" y="6146461"/>
            <a:ext cx="2347810" cy="1521381"/>
          </a:xfrm>
          <a:prstGeom prst="rect">
            <a:avLst/>
          </a:prstGeom>
        </p:spPr>
      </p:pic>
      <p:sp>
        <p:nvSpPr>
          <p:cNvPr id="17" name="TextBox 16"/>
          <p:cNvSpPr txBox="1"/>
          <p:nvPr/>
        </p:nvSpPr>
        <p:spPr>
          <a:xfrm>
            <a:off x="777318" y="393355"/>
            <a:ext cx="6362060" cy="954107"/>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The </a:t>
            </a:r>
            <a:r>
              <a:rPr lang="en-GB" sz="2800" dirty="0" smtClean="0">
                <a:solidFill>
                  <a:srgbClr val="333F48"/>
                </a:solidFill>
                <a:latin typeface="Open Sans" pitchFamily="34" charset="0"/>
                <a:ea typeface="Open Sans" pitchFamily="34" charset="0"/>
                <a:cs typeface="Open Sans" pitchFamily="34" charset="0"/>
              </a:rPr>
              <a:t>4 key questions that reveal </a:t>
            </a:r>
            <a:r>
              <a:rPr lang="en-GB" sz="2800" dirty="0" smtClean="0">
                <a:solidFill>
                  <a:srgbClr val="333F48"/>
                </a:solidFill>
                <a:latin typeface="Open Sans" pitchFamily="34" charset="0"/>
                <a:ea typeface="Open Sans" pitchFamily="34" charset="0"/>
                <a:cs typeface="Open Sans" pitchFamily="34" charset="0"/>
              </a:rPr>
              <a:t>         if  you </a:t>
            </a:r>
            <a:r>
              <a:rPr lang="en-GB" sz="2800" dirty="0" smtClean="0">
                <a:solidFill>
                  <a:srgbClr val="333F48"/>
                </a:solidFill>
                <a:latin typeface="Open Sans" pitchFamily="34" charset="0"/>
                <a:ea typeface="Open Sans" pitchFamily="34" charset="0"/>
                <a:cs typeface="Open Sans" pitchFamily="34" charset="0"/>
              </a:rPr>
              <a:t>are at </a:t>
            </a:r>
            <a:r>
              <a:rPr lang="en-GB" sz="2800" dirty="0" smtClean="0">
                <a:solidFill>
                  <a:srgbClr val="333F48"/>
                </a:solidFill>
                <a:latin typeface="Open Sans" pitchFamily="34" charset="0"/>
                <a:ea typeface="Open Sans" pitchFamily="34" charset="0"/>
                <a:cs typeface="Open Sans" pitchFamily="34" charset="0"/>
              </a:rPr>
              <a:t>risk (continued)</a:t>
            </a:r>
            <a:endParaRPr lang="en-GB" sz="2800" dirty="0">
              <a:solidFill>
                <a:srgbClr val="333F48"/>
              </a:solidFill>
              <a:latin typeface="Open Sans" pitchFamily="34" charset="0"/>
              <a:ea typeface="Open Sans" pitchFamily="34" charset="0"/>
              <a:cs typeface="Open Sans" pitchFamily="34" charset="0"/>
            </a:endParaRPr>
          </a:p>
        </p:txBody>
      </p:sp>
      <p:cxnSp>
        <p:nvCxnSpPr>
          <p:cNvPr id="18" name="Straight Connector 17"/>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88998" y="1661027"/>
            <a:ext cx="4988443" cy="6476280"/>
          </a:xfrm>
          <a:prstGeom prst="rect">
            <a:avLst/>
          </a:prstGeom>
          <a:noFill/>
        </p:spPr>
        <p:txBody>
          <a:bodyPr wrap="square" lIns="104287" tIns="52144" rIns="104287" bIns="52144" rtlCol="0">
            <a:spAutoFit/>
          </a:bodyPr>
          <a:lstStyle/>
          <a:p>
            <a:r>
              <a:rPr lang="en-GB" sz="1400" b="1" dirty="0">
                <a:solidFill>
                  <a:srgbClr val="CB2755"/>
                </a:solidFill>
                <a:latin typeface="Open Sans" charset="0"/>
                <a:ea typeface="Open Sans" charset="0"/>
                <a:cs typeface="Open Sans" charset="0"/>
              </a:rPr>
              <a:t>3. Do you know the difference between an eligible jobholder and an entitled worker?</a:t>
            </a:r>
            <a:endParaRPr lang="en-GB" sz="14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If not then you really do need to learn the legislation behind automatic enrolment. Different actions need to be taken for different types of workers and this can depend on age and earnings.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You’ll also need to know which pension schemes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qualify </a:t>
            </a:r>
            <a:r>
              <a:rPr lang="en-GB" sz="1200" dirty="0">
                <a:solidFill>
                  <a:srgbClr val="333F48"/>
                </a:solidFill>
                <a:latin typeface="Open Sans" charset="0"/>
                <a:ea typeface="Open Sans" charset="0"/>
                <a:cs typeface="Open Sans" charset="0"/>
              </a:rPr>
              <a:t>for automatic enrolment and your legal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obligations </a:t>
            </a:r>
            <a:r>
              <a:rPr lang="en-GB" sz="1200" dirty="0">
                <a:solidFill>
                  <a:srgbClr val="333F48"/>
                </a:solidFill>
                <a:latin typeface="Open Sans" charset="0"/>
                <a:ea typeface="Open Sans" charset="0"/>
                <a:cs typeface="Open Sans" charset="0"/>
              </a:rPr>
              <a:t>regarding opt-ins and opt-outs.</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Knowledge is power and you will feel much more able to tackle automatic enrolment when you know what you need to do.</a:t>
            </a:r>
            <a:endParaRPr lang="en-GB" sz="1200" b="1" dirty="0">
              <a:solidFill>
                <a:srgbClr val="62B5E5"/>
              </a:solidFill>
              <a:latin typeface="Open Sans" charset="0"/>
              <a:ea typeface="Open Sans" charset="0"/>
              <a:cs typeface="Open Sans" charset="0"/>
            </a:endParaRPr>
          </a:p>
          <a:p>
            <a:endParaRPr lang="en-GB" sz="1200" b="1" dirty="0">
              <a:solidFill>
                <a:srgbClr val="62B5E5"/>
              </a:solidFill>
              <a:latin typeface="Open Sans" charset="0"/>
              <a:ea typeface="Open Sans" charset="0"/>
              <a:cs typeface="Open Sans" charset="0"/>
            </a:endParaRPr>
          </a:p>
          <a:p>
            <a:r>
              <a:rPr lang="en-GB" sz="1400" b="1" dirty="0">
                <a:solidFill>
                  <a:srgbClr val="CB2755"/>
                </a:solidFill>
                <a:latin typeface="Open Sans" charset="0"/>
                <a:ea typeface="Open Sans" charset="0"/>
                <a:cs typeface="Open Sans" charset="0"/>
              </a:rPr>
              <a:t>4. Have you ensured your software is up-to-date?</a:t>
            </a:r>
          </a:p>
          <a:p>
            <a:endParaRPr lang="en-GB" sz="1200" b="1" dirty="0">
              <a:solidFill>
                <a:srgbClr val="62B5E5"/>
              </a:solidFill>
              <a:latin typeface="Open Sans" charset="0"/>
              <a:ea typeface="Open Sans" charset="0"/>
              <a:cs typeface="Open Sans" charset="0"/>
            </a:endParaRPr>
          </a:p>
          <a:p>
            <a:r>
              <a:rPr lang="en-GB" sz="1200" dirty="0" err="1">
                <a:solidFill>
                  <a:srgbClr val="333F48"/>
                </a:solidFill>
                <a:latin typeface="Open Sans" charset="0"/>
                <a:ea typeface="Open Sans" charset="0"/>
                <a:cs typeface="Open Sans" charset="0"/>
              </a:rPr>
              <a:t>Dunelm</a:t>
            </a:r>
            <a:r>
              <a:rPr lang="en-GB" sz="1200" dirty="0">
                <a:solidFill>
                  <a:srgbClr val="333F48"/>
                </a:solidFill>
                <a:latin typeface="Open Sans" charset="0"/>
                <a:ea typeface="Open Sans" charset="0"/>
                <a:cs typeface="Open Sans" charset="0"/>
              </a:rPr>
              <a:t> Soft Furnishings hit the headlines for all the wrong reasons when they missed their staging date and failed to make pension payments for employees. To avoid their mistake it is vital to ensure you have compliant software in place that will correctly manage the auto enrolment processes.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Automating tasks will be key to ensuring you meet your deadlines.</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Make sure you allow plenty of time for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ensuring </a:t>
            </a:r>
            <a:r>
              <a:rPr lang="en-GB" sz="1200" dirty="0">
                <a:solidFill>
                  <a:srgbClr val="333F48"/>
                </a:solidFill>
                <a:latin typeface="Open Sans" charset="0"/>
                <a:ea typeface="Open Sans" charset="0"/>
                <a:cs typeface="Open Sans" charset="0"/>
              </a:rPr>
              <a:t>your software is set-up-correctly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and </a:t>
            </a:r>
            <a:r>
              <a:rPr lang="en-GB" sz="1200" dirty="0">
                <a:solidFill>
                  <a:srgbClr val="333F48"/>
                </a:solidFill>
                <a:latin typeface="Open Sans" charset="0"/>
                <a:ea typeface="Open Sans" charset="0"/>
                <a:cs typeface="Open Sans" charset="0"/>
              </a:rPr>
              <a:t>you have any  additional modules you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may </a:t>
            </a:r>
            <a:r>
              <a:rPr lang="en-GB" sz="1200" dirty="0">
                <a:solidFill>
                  <a:srgbClr val="333F48"/>
                </a:solidFill>
                <a:latin typeface="Open Sans" charset="0"/>
                <a:ea typeface="Open Sans" charset="0"/>
                <a:cs typeface="Open Sans" charset="0"/>
              </a:rPr>
              <a:t>need.  Don’t forget to allow time </a:t>
            </a:r>
            <a:r>
              <a:rPr lang="en-GB" sz="1200" dirty="0" smtClean="0">
                <a:solidFill>
                  <a:srgbClr val="333F48"/>
                </a:solidFill>
                <a:latin typeface="Open Sans" charset="0"/>
                <a:ea typeface="Open Sans" charset="0"/>
                <a:cs typeface="Open Sans" charset="0"/>
              </a:rPr>
              <a:t>for</a:t>
            </a:r>
          </a:p>
          <a:p>
            <a:r>
              <a:rPr lang="en-GB" sz="1200" dirty="0" smtClean="0">
                <a:solidFill>
                  <a:srgbClr val="333F48"/>
                </a:solidFill>
                <a:latin typeface="Open Sans" charset="0"/>
                <a:ea typeface="Open Sans" charset="0"/>
                <a:cs typeface="Open Sans" charset="0"/>
              </a:rPr>
              <a:t>training </a:t>
            </a:r>
            <a:r>
              <a:rPr lang="en-GB" sz="1200" dirty="0">
                <a:solidFill>
                  <a:srgbClr val="333F48"/>
                </a:solidFill>
                <a:latin typeface="Open Sans" charset="0"/>
                <a:ea typeface="Open Sans" charset="0"/>
                <a:cs typeface="Open Sans" charset="0"/>
              </a:rPr>
              <a:t>(lead times are likely to get longer </a:t>
            </a:r>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as </a:t>
            </a:r>
            <a:r>
              <a:rPr lang="en-GB" sz="1200" dirty="0">
                <a:solidFill>
                  <a:srgbClr val="333F48"/>
                </a:solidFill>
                <a:latin typeface="Open Sans" charset="0"/>
                <a:ea typeface="Open Sans" charset="0"/>
                <a:cs typeface="Open Sans" charset="0"/>
              </a:rPr>
              <a:t>the number of companies staging increases.</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p:txBody>
      </p:sp>
    </p:spTree>
    <p:extLst>
      <p:ext uri="{BB962C8B-B14F-4D97-AF65-F5344CB8AC3E}">
        <p14:creationId xmlns:p14="http://schemas.microsoft.com/office/powerpoint/2010/main" val="104748729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ountains-graphi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8500" y="2827796"/>
            <a:ext cx="5221502" cy="2530632"/>
          </a:xfrm>
          <a:prstGeom prst="rect">
            <a:avLst/>
          </a:prstGeom>
        </p:spPr>
      </p:pic>
      <p:sp>
        <p:nvSpPr>
          <p:cNvPr id="10" name="TextBox 9"/>
          <p:cNvSpPr txBox="1"/>
          <p:nvPr/>
        </p:nvSpPr>
        <p:spPr>
          <a:xfrm>
            <a:off x="807558" y="389290"/>
            <a:ext cx="5496559"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What you can do to </a:t>
            </a:r>
            <a:endParaRPr lang="en-GB" sz="2800" dirty="0" smtClean="0">
              <a:solidFill>
                <a:srgbClr val="333F48"/>
              </a:solidFill>
              <a:latin typeface="Open Sans" pitchFamily="34" charset="0"/>
              <a:ea typeface="Open Sans" pitchFamily="34" charset="0"/>
              <a:cs typeface="Open Sans" pitchFamily="34" charset="0"/>
            </a:endParaRPr>
          </a:p>
          <a:p>
            <a:r>
              <a:rPr lang="en-GB" sz="2800" dirty="0" smtClean="0">
                <a:solidFill>
                  <a:srgbClr val="333F48"/>
                </a:solidFill>
                <a:latin typeface="Open Sans" pitchFamily="34" charset="0"/>
                <a:ea typeface="Open Sans" pitchFamily="34" charset="0"/>
                <a:cs typeface="Open Sans" pitchFamily="34" charset="0"/>
              </a:rPr>
              <a:t>prepare </a:t>
            </a:r>
            <a:r>
              <a:rPr lang="en-GB" sz="2800" dirty="0" smtClean="0">
                <a:solidFill>
                  <a:srgbClr val="333F48"/>
                </a:solidFill>
                <a:latin typeface="Open Sans" pitchFamily="34" charset="0"/>
                <a:ea typeface="Open Sans" pitchFamily="34" charset="0"/>
                <a:cs typeface="Open Sans" pitchFamily="34" charset="0"/>
              </a:rPr>
              <a:t>now?</a:t>
            </a:r>
            <a:endParaRPr lang="en-GB" sz="2800" dirty="0">
              <a:solidFill>
                <a:srgbClr val="333F48"/>
              </a:solidFill>
              <a:latin typeface="Open Sans" pitchFamily="34" charset="0"/>
              <a:ea typeface="Open Sans" pitchFamily="34" charset="0"/>
              <a:cs typeface="Open Sans" pitchFamily="34" charset="0"/>
            </a:endParaRPr>
          </a:p>
        </p:txBody>
      </p:sp>
      <p:sp>
        <p:nvSpPr>
          <p:cNvPr id="5" name="TextBox 4"/>
          <p:cNvSpPr txBox="1"/>
          <p:nvPr/>
        </p:nvSpPr>
        <p:spPr>
          <a:xfrm>
            <a:off x="981754" y="1655900"/>
            <a:ext cx="4884808" cy="954107"/>
          </a:xfrm>
          <a:prstGeom prst="rect">
            <a:avLst/>
          </a:prstGeom>
          <a:noFill/>
        </p:spPr>
        <p:txBody>
          <a:bodyPr wrap="square" rtlCol="0">
            <a:spAutoFit/>
          </a:bodyPr>
          <a:lstStyle/>
          <a:p>
            <a:r>
              <a:rPr lang="en-GB" sz="1400" b="1" dirty="0" smtClean="0">
                <a:solidFill>
                  <a:srgbClr val="CB2755"/>
                </a:solidFill>
                <a:latin typeface="Open Sans" panose="020B0606030504020204" pitchFamily="34" charset="0"/>
                <a:ea typeface="Open Sans" panose="020B0606030504020204" pitchFamily="34" charset="0"/>
                <a:cs typeface="Open Sans" panose="020B0606030504020204" pitchFamily="34" charset="0"/>
              </a:rPr>
              <a:t>The following diagram shows you the key steps that you will need to complete to be ready in time for your staging date:  </a:t>
            </a:r>
            <a:endParaRPr lang="en-GB" sz="1400" b="1" dirty="0">
              <a:solidFill>
                <a:srgbClr val="CB2755"/>
              </a:solidFill>
              <a:latin typeface="Open Sans" panose="020B0606030504020204" pitchFamily="34" charset="0"/>
              <a:ea typeface="Open Sans" panose="020B0606030504020204" pitchFamily="34" charset="0"/>
              <a:cs typeface="Open Sans" panose="020B0606030504020204" pitchFamily="34" charset="0"/>
            </a:endParaRPr>
          </a:p>
          <a:p>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971674" y="5735743"/>
            <a:ext cx="5046088" cy="3170098"/>
          </a:xfrm>
          <a:prstGeom prst="rect">
            <a:avLst/>
          </a:prstGeom>
          <a:noFill/>
        </p:spPr>
        <p:txBody>
          <a:bodyPr wrap="square" rtlCol="0">
            <a:spAutoFit/>
          </a:bodyPr>
          <a:lstStyle/>
          <a:p>
            <a:r>
              <a:rPr lang="en-GB" sz="1400" b="1" dirty="0" smtClean="0">
                <a:solidFill>
                  <a:srgbClr val="CB2755"/>
                </a:solidFill>
                <a:latin typeface="Open Sans" panose="020B0606030504020204" pitchFamily="34" charset="0"/>
                <a:ea typeface="Open Sans" panose="020B0606030504020204" pitchFamily="34" charset="0"/>
                <a:cs typeface="Open Sans" panose="020B0606030504020204" pitchFamily="34" charset="0"/>
              </a:rPr>
              <a:t>Understand what you need to do and when</a:t>
            </a:r>
          </a:p>
          <a:p>
            <a:endParaRPr lang="en-GB" sz="14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Understanding the legislation is the recommended first step as everything else will flow from this.   Once you know exactly what is required you can make sure you have a suitable pension provider (that is qualified by The Pension Regulator) and put your plan in place.  Be proactive rather than reactive. </a:t>
            </a:r>
            <a:endParaRPr lang="en-GB" sz="1200" dirty="0" smtClean="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400" b="1" dirty="0">
                <a:solidFill>
                  <a:srgbClr val="CB2755"/>
                </a:solidFill>
                <a:latin typeface="Open Sans" panose="020B0606030504020204" pitchFamily="34" charset="0"/>
                <a:ea typeface="Open Sans" panose="020B0606030504020204" pitchFamily="34" charset="0"/>
                <a:cs typeface="Open Sans" panose="020B0606030504020204" pitchFamily="34" charset="0"/>
              </a:rPr>
              <a:t>Talk to the experts</a:t>
            </a:r>
          </a:p>
          <a:p>
            <a:endParaRPr lang="en-GB" sz="14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a:p>
            <a:r>
              <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rPr>
              <a:t>Feeling like you have to do everything yourself can be daunting and may lead to you putting things off.  Talk to your payroll provider to understand what tasks can be automated and the help they can give you.  You will feel better when you talk to people who understand exactly what you need to do and can give you the required support.</a:t>
            </a:r>
          </a:p>
          <a:p>
            <a:endParaRPr lang="en-GB" sz="1200" dirty="0">
              <a:solidFill>
                <a:srgbClr val="333F48"/>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13" name="Group 12"/>
          <p:cNvGrpSpPr/>
          <p:nvPr/>
        </p:nvGrpSpPr>
        <p:grpSpPr>
          <a:xfrm>
            <a:off x="5545714" y="9962759"/>
            <a:ext cx="1816754" cy="541130"/>
            <a:chOff x="678423" y="6042338"/>
            <a:chExt cx="2595363" cy="1088567"/>
          </a:xfrm>
        </p:grpSpPr>
        <p:sp>
          <p:nvSpPr>
            <p:cNvPr id="14" name="Rectangle 13"/>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cxnSp>
        <p:nvCxnSpPr>
          <p:cNvPr id="16" name="Straight Connector 15"/>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17259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RIS 2013">
  <a:themeElements>
    <a:clrScheme name="Custom 95">
      <a:dk1>
        <a:sysClr val="windowText" lastClr="000000"/>
      </a:dk1>
      <a:lt1>
        <a:sysClr val="window" lastClr="FFFFFF"/>
      </a:lt1>
      <a:dk2>
        <a:srgbClr val="1C2B39"/>
      </a:dk2>
      <a:lt2>
        <a:srgbClr val="EEECE1"/>
      </a:lt2>
      <a:accent1>
        <a:srgbClr val="52B9E9"/>
      </a:accent1>
      <a:accent2>
        <a:srgbClr val="DA1A32"/>
      </a:accent2>
      <a:accent3>
        <a:srgbClr val="1C2B39"/>
      </a:accent3>
      <a:accent4>
        <a:srgbClr val="52B9E9"/>
      </a:accent4>
      <a:accent5>
        <a:srgbClr val="DA1A32"/>
      </a:accent5>
      <a:accent6>
        <a:srgbClr val="1C2B39"/>
      </a:accent6>
      <a:hlink>
        <a:srgbClr val="DA1A32"/>
      </a:hlink>
      <a:folHlink>
        <a:srgbClr val="52B9E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IRIS 2013.potx" id="{FEFD3307-2BAC-4B70-9AE8-BCDE0352F4ED}" vid="{ED7B7970-87C8-4B7D-8D81-C16EC5FEE4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IRIS 2013</Template>
  <TotalTime>4959</TotalTime>
  <Words>1366</Words>
  <Application>Microsoft Macintosh PowerPoint</Application>
  <PresentationFormat>Custom</PresentationFormat>
  <Paragraphs>142</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IRIS 2013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Thompson</dc:creator>
  <cp:lastModifiedBy>Luis Revuelto</cp:lastModifiedBy>
  <cp:revision>269</cp:revision>
  <cp:lastPrinted>2014-04-16T13:47:05Z</cp:lastPrinted>
  <dcterms:created xsi:type="dcterms:W3CDTF">2013-07-31T09:06:57Z</dcterms:created>
  <dcterms:modified xsi:type="dcterms:W3CDTF">2015-07-23T15:23:51Z</dcterms:modified>
</cp:coreProperties>
</file>